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anva Sans" charset="1" panose="020B0503030501040103"/>
      <p:regular r:id="rId28"/>
    </p:embeddedFont>
    <p:embeddedFont>
      <p:font typeface="Neo Tech Bold" charset="1" panose="020B0804030504040204"/>
      <p:regular r:id="rId29"/>
    </p:embeddedFont>
    <p:embeddedFont>
      <p:font typeface="Canva Sans Bold" charset="1" panose="020B0803030501040103"/>
      <p:regular r:id="rId30"/>
    </p:embeddedFont>
    <p:embeddedFont>
      <p:font typeface="Neo Tech" charset="1" panose="020B050403050404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 Id="rId5" Target="../media/image29.png" Type="http://schemas.openxmlformats.org/officeDocument/2006/relationships/image"/><Relationship Id="rId6" Target="../media/image7.png" Type="http://schemas.openxmlformats.org/officeDocument/2006/relationships/image"/><Relationship Id="rId7" Target="../media/image30.png" Type="http://schemas.openxmlformats.org/officeDocument/2006/relationships/image"/><Relationship Id="rId8" Target="../media/image50.png" Type="http://schemas.openxmlformats.org/officeDocument/2006/relationships/image"/><Relationship Id="rId9" Target="https://es.khanacademy.org/science/physics/magnetic-forces-and-magnetic-fields/magnets-magnetic/a/what-is-magnetic-force"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8.pn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 Id="rId5" Target="../media/image29.png" Type="http://schemas.openxmlformats.org/officeDocument/2006/relationships/image"/><Relationship Id="rId6" Target="../media/image7.png" Type="http://schemas.openxmlformats.org/officeDocument/2006/relationships/image"/><Relationship Id="rId7" Target="../media/image30.png" Type="http://schemas.openxmlformats.org/officeDocument/2006/relationships/image"/><Relationship Id="rId8" Target="../media/image50.png" Type="http://schemas.openxmlformats.org/officeDocument/2006/relationships/image"/><Relationship Id="rId9"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5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 Id="rId5" Target="../media/image29.png" Type="http://schemas.openxmlformats.org/officeDocument/2006/relationships/image"/><Relationship Id="rId6" Target="../media/image7.png" Type="http://schemas.openxmlformats.org/officeDocument/2006/relationships/image"/><Relationship Id="rId7" Target="../media/image30.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6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67.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30.png" Type="http://schemas.openxmlformats.org/officeDocument/2006/relationships/image"/><Relationship Id="rId12" Target="../media/image69.png" Type="http://schemas.openxmlformats.org/officeDocument/2006/relationships/image"/><Relationship Id="rId13" Target="https://concepto.de/magnetismo/" TargetMode="External" Type="http://schemas.openxmlformats.org/officeDocument/2006/relationships/hyperlink"/><Relationship Id="rId14" Target="https://concepto.de/campo-magnetico/" TargetMode="External" Type="http://schemas.openxmlformats.org/officeDocument/2006/relationships/hyperlink"/><Relationship Id="rId15" Target="https://www.electricity-magnetism.org/es/frenado-magnetico-explicacion-y-uso/" TargetMode="External" Type="http://schemas.openxmlformats.org/officeDocument/2006/relationships/hyperlink"/><Relationship Id="rId16" Target="https://www.lifeder.com/ley-biot-savart/" TargetMode="External" Type="http://schemas.openxmlformats.org/officeDocument/2006/relationships/hyperlink"/><Relationship Id="rId17" Target="https://www.electricity-magnetism.org/es/como-funciona-una-corriente-de-foucault/" TargetMode="External" Type="http://schemas.openxmlformats.org/officeDocument/2006/relationships/hyperlink"/><Relationship Id="rId2" Target="../media/image68.png" Type="http://schemas.openxmlformats.org/officeDocument/2006/relationships/image"/><Relationship Id="rId3" Target="../media/image8.png" Type="http://schemas.openxmlformats.org/officeDocument/2006/relationships/image"/><Relationship Id="rId4" Target="../media/image28.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png" Type="http://schemas.openxmlformats.org/officeDocument/2006/relationships/image"/><Relationship Id="rId8" Target="../media/image29.png" Type="http://schemas.openxmlformats.org/officeDocument/2006/relationships/image"/><Relationship Id="rId9"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8.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png" Type="http://schemas.openxmlformats.org/officeDocument/2006/relationships/image"/><Relationship Id="rId12" Target="../media/image8.png" Type="http://schemas.openxmlformats.org/officeDocument/2006/relationships/image"/><Relationship Id="rId13" Target="../media/image12.png" Type="http://schemas.openxmlformats.org/officeDocument/2006/relationships/image"/><Relationship Id="rId14" Target="../media/image27.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17" Target="../media/image40.png" Type="http://schemas.openxmlformats.org/officeDocument/2006/relationships/image"/><Relationship Id="rId18" Target="../media/image41.svg" Type="http://schemas.openxmlformats.org/officeDocument/2006/relationships/image"/><Relationship Id="rId19" Target="../media/image42.png" Type="http://schemas.openxmlformats.org/officeDocument/2006/relationships/image"/><Relationship Id="rId2" Target="../media/image8.png" Type="http://schemas.openxmlformats.org/officeDocument/2006/relationships/image"/><Relationship Id="rId20" Target="../media/image43.sv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 Id="rId5" Target="../media/image29.png" Type="http://schemas.openxmlformats.org/officeDocument/2006/relationships/image"/><Relationship Id="rId6" Target="../media/image7.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8.pn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 Id="rId5" Target="../media/image29.png" Type="http://schemas.openxmlformats.org/officeDocument/2006/relationships/image"/><Relationship Id="rId6" Target="../media/image7.png" Type="http://schemas.openxmlformats.org/officeDocument/2006/relationships/image"/><Relationship Id="rId7" Target="../media/image30.png" Type="http://schemas.openxmlformats.org/officeDocument/2006/relationships/image"/><Relationship Id="rId8" Target="../media/image44.png" Type="http://schemas.openxmlformats.org/officeDocument/2006/relationships/image"/><Relationship Id="rId9"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6.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414468" y="-767835"/>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2882367" y="362059"/>
            <a:ext cx="1998411" cy="1696151"/>
          </a:xfrm>
          <a:custGeom>
            <a:avLst/>
            <a:gdLst/>
            <a:ahLst/>
            <a:cxnLst/>
            <a:rect r="r" b="b" t="t" l="l"/>
            <a:pathLst>
              <a:path h="1696151" w="1998411">
                <a:moveTo>
                  <a:pt x="0" y="0"/>
                </a:moveTo>
                <a:lnTo>
                  <a:pt x="1998411" y="0"/>
                </a:lnTo>
                <a:lnTo>
                  <a:pt x="1998411" y="1696151"/>
                </a:lnTo>
                <a:lnTo>
                  <a:pt x="0" y="1696151"/>
                </a:lnTo>
                <a:lnTo>
                  <a:pt x="0" y="0"/>
                </a:lnTo>
                <a:close/>
              </a:path>
            </a:pathLst>
          </a:custGeom>
          <a:blipFill>
            <a:blip r:embed="rId5"/>
            <a:stretch>
              <a:fillRect l="0" t="0" r="0" b="0"/>
            </a:stretch>
          </a:blipFill>
        </p:spPr>
      </p:sp>
      <p:sp>
        <p:nvSpPr>
          <p:cNvPr name="Freeform 6" id="6"/>
          <p:cNvSpPr/>
          <p:nvPr/>
        </p:nvSpPr>
        <p:spPr>
          <a:xfrm flipH="false" flipV="false" rot="-722922">
            <a:off x="3132510" y="943672"/>
            <a:ext cx="1145372" cy="1145372"/>
          </a:xfrm>
          <a:custGeom>
            <a:avLst/>
            <a:gdLst/>
            <a:ahLst/>
            <a:cxnLst/>
            <a:rect r="r" b="b" t="t" l="l"/>
            <a:pathLst>
              <a:path h="1145372" w="1145372">
                <a:moveTo>
                  <a:pt x="0" y="0"/>
                </a:moveTo>
                <a:lnTo>
                  <a:pt x="1145372" y="0"/>
                </a:lnTo>
                <a:lnTo>
                  <a:pt x="1145372" y="1145372"/>
                </a:lnTo>
                <a:lnTo>
                  <a:pt x="0" y="1145372"/>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591320"/>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91869" y="2407795"/>
            <a:ext cx="4634836" cy="3604596"/>
          </a:xfrm>
          <a:custGeom>
            <a:avLst/>
            <a:gdLst/>
            <a:ahLst/>
            <a:cxnLst/>
            <a:rect r="r" b="b" t="t" l="l"/>
            <a:pathLst>
              <a:path h="3604596" w="4634836">
                <a:moveTo>
                  <a:pt x="0" y="0"/>
                </a:moveTo>
                <a:lnTo>
                  <a:pt x="4634836" y="0"/>
                </a:lnTo>
                <a:lnTo>
                  <a:pt x="4634836" y="3604596"/>
                </a:lnTo>
                <a:lnTo>
                  <a:pt x="0" y="3604596"/>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555205" y="5872336"/>
            <a:ext cx="2901056" cy="4114974"/>
          </a:xfrm>
          <a:custGeom>
            <a:avLst/>
            <a:gdLst/>
            <a:ahLst/>
            <a:cxnLst/>
            <a:rect r="r" b="b" t="t" l="l"/>
            <a:pathLst>
              <a:path h="4114974" w="2901056">
                <a:moveTo>
                  <a:pt x="0" y="0"/>
                </a:moveTo>
                <a:lnTo>
                  <a:pt x="2901057" y="0"/>
                </a:lnTo>
                <a:lnTo>
                  <a:pt x="2901057"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661386" y="9008257"/>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68" y="-23719"/>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sp>
        <p:nvSpPr>
          <p:cNvPr name="TextBox 18" id="18"/>
          <p:cNvSpPr txBox="true"/>
          <p:nvPr/>
        </p:nvSpPr>
        <p:spPr>
          <a:xfrm rot="0">
            <a:off x="4128278" y="2466518"/>
            <a:ext cx="10754123" cy="1178119"/>
          </a:xfrm>
          <a:prstGeom prst="rect">
            <a:avLst/>
          </a:prstGeom>
        </p:spPr>
        <p:txBody>
          <a:bodyPr anchor="t" rtlCol="false" tIns="0" lIns="0" bIns="0" rIns="0">
            <a:spAutoFit/>
          </a:bodyPr>
          <a:lstStyle/>
          <a:p>
            <a:pPr algn="ctr">
              <a:lnSpc>
                <a:spcPts val="9614"/>
              </a:lnSpc>
              <a:spcBef>
                <a:spcPct val="0"/>
              </a:spcBef>
            </a:pPr>
            <a:r>
              <a:rPr lang="en-US" sz="6867">
                <a:solidFill>
                  <a:srgbClr val="0A032B"/>
                </a:solidFill>
                <a:latin typeface="Canva Sans"/>
                <a:ea typeface="Canva Sans"/>
                <a:cs typeface="Canva Sans"/>
                <a:sym typeface="Canva Sans"/>
              </a:rPr>
              <a:t>Reto</a:t>
            </a:r>
          </a:p>
        </p:txBody>
      </p:sp>
      <p:sp>
        <p:nvSpPr>
          <p:cNvPr name="TextBox 19" id="19"/>
          <p:cNvSpPr txBox="true"/>
          <p:nvPr/>
        </p:nvSpPr>
        <p:spPr>
          <a:xfrm rot="0">
            <a:off x="2554921" y="3244461"/>
            <a:ext cx="13900837" cy="3791373"/>
          </a:xfrm>
          <a:prstGeom prst="rect">
            <a:avLst/>
          </a:prstGeom>
        </p:spPr>
        <p:txBody>
          <a:bodyPr anchor="t" rtlCol="false" tIns="0" lIns="0" bIns="0" rIns="0">
            <a:spAutoFit/>
          </a:bodyPr>
          <a:lstStyle/>
          <a:p>
            <a:pPr algn="ctr">
              <a:lnSpc>
                <a:spcPts val="14256"/>
              </a:lnSpc>
              <a:spcBef>
                <a:spcPct val="0"/>
              </a:spcBef>
            </a:pPr>
            <a:r>
              <a:rPr lang="en-US" b="true" sz="10183">
                <a:solidFill>
                  <a:srgbClr val="0A032B"/>
                </a:solidFill>
                <a:latin typeface="Neo Tech Bold"/>
                <a:ea typeface="Neo Tech Bold"/>
                <a:cs typeface="Neo Tech Bold"/>
                <a:sym typeface="Neo Tech Bold"/>
              </a:rPr>
              <a:t>FRENOS ELECTROMAGENTICOS</a:t>
            </a:r>
          </a:p>
        </p:txBody>
      </p:sp>
      <p:sp>
        <p:nvSpPr>
          <p:cNvPr name="TextBox 20" id="20"/>
          <p:cNvSpPr txBox="true"/>
          <p:nvPr/>
        </p:nvSpPr>
        <p:spPr>
          <a:xfrm rot="0">
            <a:off x="5674492" y="6998099"/>
            <a:ext cx="7661694" cy="791968"/>
          </a:xfrm>
          <a:prstGeom prst="rect">
            <a:avLst/>
          </a:prstGeom>
        </p:spPr>
        <p:txBody>
          <a:bodyPr anchor="t" rtlCol="false" tIns="0" lIns="0" bIns="0" rIns="0">
            <a:spAutoFit/>
          </a:bodyPr>
          <a:lstStyle/>
          <a:p>
            <a:pPr algn="ctr">
              <a:lnSpc>
                <a:spcPts val="3211"/>
              </a:lnSpc>
            </a:pPr>
            <a:r>
              <a:rPr lang="en-US" sz="2310" spc="127">
                <a:solidFill>
                  <a:srgbClr val="0A032B"/>
                </a:solidFill>
                <a:latin typeface="Canva Sans"/>
                <a:ea typeface="Canva Sans"/>
                <a:cs typeface="Canva Sans"/>
                <a:sym typeface="Canva Sans"/>
              </a:rPr>
              <a:t>Estudio sobre las Aplicaciones de la Electricidad en la Tecnología</a:t>
            </a:r>
          </a:p>
        </p:txBody>
      </p:sp>
      <p:sp>
        <p:nvSpPr>
          <p:cNvPr name="TextBox 21" id="21"/>
          <p:cNvSpPr txBox="true"/>
          <p:nvPr/>
        </p:nvSpPr>
        <p:spPr>
          <a:xfrm rot="0">
            <a:off x="7116406" y="7901248"/>
            <a:ext cx="4777867" cy="487047"/>
          </a:xfrm>
          <a:prstGeom prst="rect">
            <a:avLst/>
          </a:prstGeom>
        </p:spPr>
        <p:txBody>
          <a:bodyPr anchor="t" rtlCol="false" tIns="0" lIns="0" bIns="0" rIns="0">
            <a:spAutoFit/>
          </a:bodyPr>
          <a:lstStyle/>
          <a:p>
            <a:pPr algn="ctr">
              <a:lnSpc>
                <a:spcPts val="2006"/>
              </a:lnSpc>
            </a:pPr>
            <a:r>
              <a:rPr lang="en-US" sz="1432" b="true">
                <a:solidFill>
                  <a:srgbClr val="FFFFFF"/>
                </a:solidFill>
                <a:latin typeface="Canva Sans Bold"/>
                <a:ea typeface="Canva Sans Bold"/>
                <a:cs typeface="Canva Sans Bold"/>
                <a:sym typeface="Canva Sans Bold"/>
              </a:rPr>
              <a:t>Gpo. 306</a:t>
            </a:r>
          </a:p>
          <a:p>
            <a:pPr algn="ctr">
              <a:lnSpc>
                <a:spcPts val="200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Freeform 8" id="8"/>
          <p:cNvSpPr/>
          <p:nvPr/>
        </p:nvSpPr>
        <p:spPr>
          <a:xfrm flipH="false" flipV="false" rot="0">
            <a:off x="9538022" y="4759770"/>
            <a:ext cx="7732827" cy="2990999"/>
          </a:xfrm>
          <a:custGeom>
            <a:avLst/>
            <a:gdLst/>
            <a:ahLst/>
            <a:cxnLst/>
            <a:rect r="r" b="b" t="t" l="l"/>
            <a:pathLst>
              <a:path h="2990999" w="7732827">
                <a:moveTo>
                  <a:pt x="0" y="0"/>
                </a:moveTo>
                <a:lnTo>
                  <a:pt x="7732827" y="0"/>
                </a:lnTo>
                <a:lnTo>
                  <a:pt x="7732827" y="2991000"/>
                </a:lnTo>
                <a:lnTo>
                  <a:pt x="0" y="2991000"/>
                </a:lnTo>
                <a:lnTo>
                  <a:pt x="0" y="0"/>
                </a:lnTo>
                <a:close/>
              </a:path>
            </a:pathLst>
          </a:custGeom>
          <a:blipFill>
            <a:blip r:embed="rId8"/>
            <a:stretch>
              <a:fillRect l="0" t="0" r="0" b="0"/>
            </a:stretch>
          </a:blipFill>
        </p:spPr>
      </p:sp>
      <p:sp>
        <p:nvSpPr>
          <p:cNvPr name="TextBox 9" id="9"/>
          <p:cNvSpPr txBox="true"/>
          <p:nvPr/>
        </p:nvSpPr>
        <p:spPr>
          <a:xfrm rot="0">
            <a:off x="370372" y="3668600"/>
            <a:ext cx="7737131" cy="1747664"/>
          </a:xfrm>
          <a:prstGeom prst="rect">
            <a:avLst/>
          </a:prstGeom>
        </p:spPr>
        <p:txBody>
          <a:bodyPr anchor="t" rtlCol="false" tIns="0" lIns="0" bIns="0" rIns="0">
            <a:spAutoFit/>
          </a:bodyPr>
          <a:lstStyle/>
          <a:p>
            <a:pPr algn="ctr" marL="0" indent="0" lvl="0">
              <a:lnSpc>
                <a:spcPts val="3466"/>
              </a:lnSpc>
            </a:pPr>
            <a:r>
              <a:rPr lang="en-US" sz="2606">
                <a:solidFill>
                  <a:srgbClr val="0A032B"/>
                </a:solidFill>
                <a:latin typeface="Canva Sans"/>
                <a:ea typeface="Canva Sans"/>
                <a:cs typeface="Canva Sans"/>
                <a:sym typeface="Canva Sans"/>
              </a:rPr>
              <a:t>Es la idea que usamos como herramienta para describir cómo se distribuye una </a:t>
            </a:r>
            <a:r>
              <a:rPr lang="en-US" sz="2606" u="sng">
                <a:solidFill>
                  <a:srgbClr val="0A032B"/>
                </a:solidFill>
                <a:latin typeface="Canva Sans"/>
                <a:ea typeface="Canva Sans"/>
                <a:cs typeface="Canva Sans"/>
                <a:sym typeface="Canva Sans"/>
                <a:hlinkClick r:id="rId9" tooltip="https://es.khanacademy.org/science/physics/magnetic-forces-and-magnetic-fields/magnets-magnetic/a/what-is-magnetic-force"/>
              </a:rPr>
              <a:t>fuerza magnética</a:t>
            </a:r>
            <a:r>
              <a:rPr lang="en-US" sz="2606">
                <a:solidFill>
                  <a:srgbClr val="0A032B"/>
                </a:solidFill>
                <a:latin typeface="Canva Sans"/>
                <a:ea typeface="Canva Sans"/>
                <a:cs typeface="Canva Sans"/>
                <a:sym typeface="Canva Sans"/>
              </a:rPr>
              <a:t> en el espacio alrededor y dentro de algo magnético. </a:t>
            </a:r>
          </a:p>
        </p:txBody>
      </p:sp>
      <p:sp>
        <p:nvSpPr>
          <p:cNvPr name="TextBox 10" id="10"/>
          <p:cNvSpPr txBox="true"/>
          <p:nvPr/>
        </p:nvSpPr>
        <p:spPr>
          <a:xfrm rot="0">
            <a:off x="370372" y="6207645"/>
            <a:ext cx="8027736" cy="2848881"/>
          </a:xfrm>
          <a:prstGeom prst="rect">
            <a:avLst/>
          </a:prstGeom>
        </p:spPr>
        <p:txBody>
          <a:bodyPr anchor="t" rtlCol="false" tIns="0" lIns="0" bIns="0" rIns="0">
            <a:spAutoFit/>
          </a:bodyPr>
          <a:lstStyle/>
          <a:p>
            <a:pPr algn="ctr" marL="0" indent="0" lvl="0">
              <a:lnSpc>
                <a:spcPts val="4530"/>
              </a:lnSpc>
            </a:pPr>
            <a:r>
              <a:rPr lang="en-US" sz="3406">
                <a:solidFill>
                  <a:srgbClr val="FFFFFF"/>
                </a:solidFill>
                <a:latin typeface="Canva Sans"/>
                <a:ea typeface="Canva Sans"/>
                <a:cs typeface="Canva Sans"/>
                <a:sym typeface="Canva Sans"/>
              </a:rPr>
              <a:t>Para empezar calcularlo debemos aproximar su valor en cada punto del espacio sumando el valor del campo magnético debido a cada punto de la espira.</a:t>
            </a:r>
          </a:p>
        </p:txBody>
      </p:sp>
      <p:sp>
        <p:nvSpPr>
          <p:cNvPr name="TextBox 11" id="11"/>
          <p:cNvSpPr txBox="true"/>
          <p:nvPr/>
        </p:nvSpPr>
        <p:spPr>
          <a:xfrm rot="0">
            <a:off x="1934438" y="2188390"/>
            <a:ext cx="15207167" cy="129417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Campo magnético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Freeform 8" id="8"/>
          <p:cNvSpPr/>
          <p:nvPr/>
        </p:nvSpPr>
        <p:spPr>
          <a:xfrm flipH="false" flipV="false" rot="0">
            <a:off x="9538022" y="4759770"/>
            <a:ext cx="7732827" cy="2990999"/>
          </a:xfrm>
          <a:custGeom>
            <a:avLst/>
            <a:gdLst/>
            <a:ahLst/>
            <a:cxnLst/>
            <a:rect r="r" b="b" t="t" l="l"/>
            <a:pathLst>
              <a:path h="2990999" w="7732827">
                <a:moveTo>
                  <a:pt x="0" y="0"/>
                </a:moveTo>
                <a:lnTo>
                  <a:pt x="7732827" y="0"/>
                </a:lnTo>
                <a:lnTo>
                  <a:pt x="7732827" y="2991000"/>
                </a:lnTo>
                <a:lnTo>
                  <a:pt x="0" y="2991000"/>
                </a:lnTo>
                <a:lnTo>
                  <a:pt x="0" y="0"/>
                </a:lnTo>
                <a:close/>
              </a:path>
            </a:pathLst>
          </a:custGeom>
          <a:blipFill>
            <a:blip r:embed="rId8"/>
            <a:stretch>
              <a:fillRect l="0" t="0" r="0" b="0"/>
            </a:stretch>
          </a:blipFill>
        </p:spPr>
      </p:sp>
      <p:sp>
        <p:nvSpPr>
          <p:cNvPr name="Freeform 9" id="9"/>
          <p:cNvSpPr/>
          <p:nvPr/>
        </p:nvSpPr>
        <p:spPr>
          <a:xfrm flipH="false" flipV="false" rot="0">
            <a:off x="14390410" y="5588898"/>
            <a:ext cx="1200620" cy="722555"/>
          </a:xfrm>
          <a:custGeom>
            <a:avLst/>
            <a:gdLst/>
            <a:ahLst/>
            <a:cxnLst/>
            <a:rect r="r" b="b" t="t" l="l"/>
            <a:pathLst>
              <a:path h="722555" w="1200620">
                <a:moveTo>
                  <a:pt x="0" y="0"/>
                </a:moveTo>
                <a:lnTo>
                  <a:pt x="1200619" y="0"/>
                </a:lnTo>
                <a:lnTo>
                  <a:pt x="1200619" y="722555"/>
                </a:lnTo>
                <a:lnTo>
                  <a:pt x="0" y="722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58605" y="5800538"/>
            <a:ext cx="7737131" cy="1858662"/>
          </a:xfrm>
          <a:prstGeom prst="rect">
            <a:avLst/>
          </a:prstGeom>
        </p:spPr>
        <p:txBody>
          <a:bodyPr anchor="t" rtlCol="false" tIns="0" lIns="0" bIns="0" rIns="0">
            <a:spAutoFit/>
          </a:bodyPr>
          <a:lstStyle/>
          <a:p>
            <a:pPr algn="ctr" marL="605964" indent="-302982" lvl="1">
              <a:lnSpc>
                <a:spcPts val="3732"/>
              </a:lnSpc>
              <a:buFont typeface="Arial"/>
              <a:buChar char="•"/>
            </a:pPr>
            <a:r>
              <a:rPr lang="en-US" sz="2806">
                <a:solidFill>
                  <a:srgbClr val="0A032B"/>
                </a:solidFill>
                <a:latin typeface="Canva Sans"/>
                <a:ea typeface="Canva Sans"/>
                <a:cs typeface="Canva Sans"/>
                <a:sym typeface="Canva Sans"/>
              </a:rPr>
              <a:t>Un ciclo que corra sobre cada p</a:t>
            </a:r>
            <a:r>
              <a:rPr lang="en-US" sz="2806" u="none">
                <a:solidFill>
                  <a:srgbClr val="0A032B"/>
                </a:solidFill>
                <a:latin typeface="Canva Sans"/>
                <a:ea typeface="Canva Sans"/>
                <a:cs typeface="Canva Sans"/>
                <a:sym typeface="Canva Sans"/>
              </a:rPr>
              <a:t>unt</a:t>
            </a:r>
            <a:r>
              <a:rPr lang="en-US" sz="2806">
                <a:solidFill>
                  <a:srgbClr val="0A032B"/>
                </a:solidFill>
                <a:latin typeface="Canva Sans"/>
                <a:ea typeface="Canva Sans"/>
                <a:cs typeface="Canva Sans"/>
                <a:sym typeface="Canva Sans"/>
              </a:rPr>
              <a:t>o del grid en cada dirección (x,y,z)</a:t>
            </a:r>
          </a:p>
          <a:p>
            <a:pPr algn="ctr" marL="605964" indent="-302982" lvl="1">
              <a:lnSpc>
                <a:spcPts val="3732"/>
              </a:lnSpc>
              <a:buFont typeface="Arial"/>
              <a:buChar char="•"/>
            </a:pPr>
            <a:r>
              <a:rPr lang="en-US" sz="2806">
                <a:solidFill>
                  <a:srgbClr val="0A032B"/>
                </a:solidFill>
                <a:latin typeface="Canva Sans"/>
                <a:ea typeface="Canva Sans"/>
                <a:cs typeface="Canva Sans"/>
                <a:sym typeface="Canva Sans"/>
              </a:rPr>
              <a:t>Un cuarto ciclo que corra sobre los puntos de la espira.</a:t>
            </a:r>
          </a:p>
        </p:txBody>
      </p:sp>
      <p:sp>
        <p:nvSpPr>
          <p:cNvPr name="TextBox 11" id="11"/>
          <p:cNvSpPr txBox="true"/>
          <p:nvPr/>
        </p:nvSpPr>
        <p:spPr>
          <a:xfrm rot="0">
            <a:off x="167782" y="3883018"/>
            <a:ext cx="8027736" cy="1705881"/>
          </a:xfrm>
          <a:prstGeom prst="rect">
            <a:avLst/>
          </a:prstGeom>
        </p:spPr>
        <p:txBody>
          <a:bodyPr anchor="t" rtlCol="false" tIns="0" lIns="0" bIns="0" rIns="0">
            <a:spAutoFit/>
          </a:bodyPr>
          <a:lstStyle/>
          <a:p>
            <a:pPr algn="ctr" marL="0" indent="0" lvl="0">
              <a:lnSpc>
                <a:spcPts val="4530"/>
              </a:lnSpc>
            </a:pPr>
            <a:r>
              <a:rPr lang="en-US" sz="3406">
                <a:solidFill>
                  <a:srgbClr val="FFFFFF"/>
                </a:solidFill>
                <a:latin typeface="Canva Sans"/>
                <a:ea typeface="Canva Sans"/>
                <a:cs typeface="Canva Sans"/>
                <a:sym typeface="Canva Sans"/>
              </a:rPr>
              <a:t>Mediante el uso de ciclos for crearemos el campo magnético en la simulación</a:t>
            </a:r>
          </a:p>
        </p:txBody>
      </p:sp>
      <p:sp>
        <p:nvSpPr>
          <p:cNvPr name="TextBox 12" id="12"/>
          <p:cNvSpPr txBox="true"/>
          <p:nvPr/>
        </p:nvSpPr>
        <p:spPr>
          <a:xfrm rot="0">
            <a:off x="1934438" y="2188390"/>
            <a:ext cx="15207167" cy="129417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Campo magnético: MATLAB</a:t>
            </a:r>
          </a:p>
        </p:txBody>
      </p:sp>
      <p:sp>
        <p:nvSpPr>
          <p:cNvPr name="TextBox 13" id="13"/>
          <p:cNvSpPr txBox="true"/>
          <p:nvPr/>
        </p:nvSpPr>
        <p:spPr>
          <a:xfrm rot="0">
            <a:off x="458386" y="8333088"/>
            <a:ext cx="7737131" cy="925212"/>
          </a:xfrm>
          <a:prstGeom prst="rect">
            <a:avLst/>
          </a:prstGeom>
        </p:spPr>
        <p:txBody>
          <a:bodyPr anchor="t" rtlCol="false" tIns="0" lIns="0" bIns="0" rIns="0">
            <a:spAutoFit/>
          </a:bodyPr>
          <a:lstStyle/>
          <a:p>
            <a:pPr algn="ctr">
              <a:lnSpc>
                <a:spcPts val="3732"/>
              </a:lnSpc>
            </a:pPr>
            <a:r>
              <a:rPr lang="en-US" b="true" sz="2806">
                <a:solidFill>
                  <a:srgbClr val="0A032B"/>
                </a:solidFill>
                <a:latin typeface="Canva Sans Bold"/>
                <a:ea typeface="Canva Sans Bold"/>
                <a:cs typeface="Canva Sans Bold"/>
                <a:sym typeface="Canva Sans Bold"/>
              </a:rPr>
              <a:t>calcular r (resta del punto donde calculan el campo menos el punto de la espira)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563356" y="85655"/>
            <a:ext cx="14808296" cy="9880172"/>
          </a:xfrm>
          <a:custGeom>
            <a:avLst/>
            <a:gdLst/>
            <a:ahLst/>
            <a:cxnLst/>
            <a:rect r="r" b="b" t="t" l="l"/>
            <a:pathLst>
              <a:path h="9880172" w="14808296">
                <a:moveTo>
                  <a:pt x="0" y="0"/>
                </a:moveTo>
                <a:lnTo>
                  <a:pt x="14808296" y="0"/>
                </a:lnTo>
                <a:lnTo>
                  <a:pt x="14808296" y="9880172"/>
                </a:lnTo>
                <a:lnTo>
                  <a:pt x="0" y="9880172"/>
                </a:lnTo>
                <a:lnTo>
                  <a:pt x="0" y="0"/>
                </a:lnTo>
                <a:close/>
              </a:path>
            </a:pathLst>
          </a:custGeom>
          <a:blipFill>
            <a:blip r:embed="rId2"/>
            <a:stretch>
              <a:fillRect l="0" t="0" r="0" b="0"/>
            </a:stretch>
          </a:blipFill>
        </p:spPr>
      </p:sp>
      <p:sp>
        <p:nvSpPr>
          <p:cNvPr name="TextBox 3" id="3"/>
          <p:cNvSpPr txBox="true"/>
          <p:nvPr/>
        </p:nvSpPr>
        <p:spPr>
          <a:xfrm rot="0">
            <a:off x="13993444" y="7823716"/>
            <a:ext cx="4078815" cy="1747664"/>
          </a:xfrm>
          <a:prstGeom prst="rect">
            <a:avLst/>
          </a:prstGeom>
        </p:spPr>
        <p:txBody>
          <a:bodyPr anchor="t" rtlCol="false" tIns="0" lIns="0" bIns="0" rIns="0">
            <a:spAutoFit/>
          </a:bodyPr>
          <a:lstStyle/>
          <a:p>
            <a:pPr algn="ctr" marL="0" indent="0" lvl="0">
              <a:lnSpc>
                <a:spcPts val="3466"/>
              </a:lnSpc>
            </a:pPr>
            <a:r>
              <a:rPr lang="en-US" sz="2606">
                <a:solidFill>
                  <a:srgbClr val="0A032B"/>
                </a:solidFill>
                <a:latin typeface="Canva Sans"/>
                <a:ea typeface="Canva Sans"/>
                <a:cs typeface="Canva Sans"/>
                <a:sym typeface="Canva Sans"/>
              </a:rPr>
              <a:t>Matrices donde se almacena la contribución del campo magnético en cada punto de la malla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1301259" cy="5608250"/>
          </a:xfrm>
          <a:custGeom>
            <a:avLst/>
            <a:gdLst/>
            <a:ahLst/>
            <a:cxnLst/>
            <a:rect r="r" b="b" t="t" l="l"/>
            <a:pathLst>
              <a:path h="5608250" w="11301259">
                <a:moveTo>
                  <a:pt x="0" y="0"/>
                </a:moveTo>
                <a:lnTo>
                  <a:pt x="11301259" y="0"/>
                </a:lnTo>
                <a:lnTo>
                  <a:pt x="11301259" y="5608250"/>
                </a:lnTo>
                <a:lnTo>
                  <a:pt x="0" y="5608250"/>
                </a:lnTo>
                <a:lnTo>
                  <a:pt x="0" y="0"/>
                </a:lnTo>
                <a:close/>
              </a:path>
            </a:pathLst>
          </a:custGeom>
          <a:blipFill>
            <a:blip r:embed="rId2"/>
            <a:stretch>
              <a:fillRect l="0" t="0" r="0" b="0"/>
            </a:stretch>
          </a:blipFill>
        </p:spPr>
      </p:sp>
      <p:sp>
        <p:nvSpPr>
          <p:cNvPr name="Freeform 3" id="3"/>
          <p:cNvSpPr/>
          <p:nvPr/>
        </p:nvSpPr>
        <p:spPr>
          <a:xfrm flipH="false" flipV="false" rot="0">
            <a:off x="6986741" y="4975408"/>
            <a:ext cx="11301259" cy="5311592"/>
          </a:xfrm>
          <a:custGeom>
            <a:avLst/>
            <a:gdLst/>
            <a:ahLst/>
            <a:cxnLst/>
            <a:rect r="r" b="b" t="t" l="l"/>
            <a:pathLst>
              <a:path h="5311592" w="11301259">
                <a:moveTo>
                  <a:pt x="0" y="0"/>
                </a:moveTo>
                <a:lnTo>
                  <a:pt x="11301259" y="0"/>
                </a:lnTo>
                <a:lnTo>
                  <a:pt x="11301259" y="5311592"/>
                </a:lnTo>
                <a:lnTo>
                  <a:pt x="0" y="5311592"/>
                </a:lnTo>
                <a:lnTo>
                  <a:pt x="0" y="0"/>
                </a:lnTo>
                <a:close/>
              </a:path>
            </a:pathLst>
          </a:custGeom>
          <a:blipFill>
            <a:blip r:embed="rId3"/>
            <a:stretch>
              <a:fillRect l="0" t="0" r="0" b="0"/>
            </a:stretch>
          </a:blipFill>
        </p:spPr>
      </p:sp>
      <p:sp>
        <p:nvSpPr>
          <p:cNvPr name="TextBox 4" id="4"/>
          <p:cNvSpPr txBox="true"/>
          <p:nvPr/>
        </p:nvSpPr>
        <p:spPr>
          <a:xfrm rot="0">
            <a:off x="10876306" y="2521221"/>
            <a:ext cx="6709753" cy="1133491"/>
          </a:xfrm>
          <a:prstGeom prst="rect">
            <a:avLst/>
          </a:prstGeom>
        </p:spPr>
        <p:txBody>
          <a:bodyPr anchor="t" rtlCol="false" tIns="0" lIns="0" bIns="0" rIns="0">
            <a:spAutoFit/>
          </a:bodyPr>
          <a:lstStyle/>
          <a:p>
            <a:pPr algn="ctr" marL="0" indent="0" lvl="0">
              <a:lnSpc>
                <a:spcPts val="3067"/>
              </a:lnSpc>
            </a:pPr>
            <a:r>
              <a:rPr lang="en-US" sz="2306">
                <a:solidFill>
                  <a:srgbClr val="0A032B"/>
                </a:solidFill>
                <a:latin typeface="Canva Sans"/>
                <a:ea typeface="Canva Sans"/>
                <a:cs typeface="Canva Sans"/>
                <a:sym typeface="Canva Sans"/>
              </a:rPr>
              <a:t>Estas líneas acumulan el campo magnético total en cada punto de la malla, sumando las contribuciones de todas las espiras</a:t>
            </a:r>
          </a:p>
        </p:txBody>
      </p:sp>
      <p:sp>
        <p:nvSpPr>
          <p:cNvPr name="Freeform 5" id="5"/>
          <p:cNvSpPr/>
          <p:nvPr/>
        </p:nvSpPr>
        <p:spPr>
          <a:xfrm flipH="false" flipV="true" rot="0">
            <a:off x="7744336" y="2549796"/>
            <a:ext cx="2799328" cy="790810"/>
          </a:xfrm>
          <a:custGeom>
            <a:avLst/>
            <a:gdLst/>
            <a:ahLst/>
            <a:cxnLst/>
            <a:rect r="r" b="b" t="t" l="l"/>
            <a:pathLst>
              <a:path h="790810" w="2799328">
                <a:moveTo>
                  <a:pt x="0" y="790810"/>
                </a:moveTo>
                <a:lnTo>
                  <a:pt x="2799328" y="790810"/>
                </a:lnTo>
                <a:lnTo>
                  <a:pt x="2799328" y="0"/>
                </a:lnTo>
                <a:lnTo>
                  <a:pt x="0" y="0"/>
                </a:lnTo>
                <a:lnTo>
                  <a:pt x="0" y="79081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312750" y="563310"/>
            <a:ext cx="3707957" cy="1434210"/>
          </a:xfrm>
          <a:custGeom>
            <a:avLst/>
            <a:gdLst/>
            <a:ahLst/>
            <a:cxnLst/>
            <a:rect r="r" b="b" t="t" l="l"/>
            <a:pathLst>
              <a:path h="1434210" w="3707957">
                <a:moveTo>
                  <a:pt x="0" y="0"/>
                </a:moveTo>
                <a:lnTo>
                  <a:pt x="3707958" y="0"/>
                </a:lnTo>
                <a:lnTo>
                  <a:pt x="3707958" y="1434210"/>
                </a:lnTo>
                <a:lnTo>
                  <a:pt x="0" y="1434210"/>
                </a:lnTo>
                <a:lnTo>
                  <a:pt x="0" y="0"/>
                </a:lnTo>
                <a:close/>
              </a:path>
            </a:pathLst>
          </a:custGeom>
          <a:blipFill>
            <a:blip r:embed="rId6"/>
            <a:stretch>
              <a:fillRect l="0" t="0" r="0" b="0"/>
            </a:stretch>
          </a:blipFill>
        </p:spPr>
      </p:sp>
      <p:sp>
        <p:nvSpPr>
          <p:cNvPr name="TextBox 7" id="7"/>
          <p:cNvSpPr txBox="true"/>
          <p:nvPr/>
        </p:nvSpPr>
        <p:spPr>
          <a:xfrm rot="0">
            <a:off x="5369259" y="159005"/>
            <a:ext cx="6709753" cy="752491"/>
          </a:xfrm>
          <a:prstGeom prst="rect">
            <a:avLst/>
          </a:prstGeom>
        </p:spPr>
        <p:txBody>
          <a:bodyPr anchor="t" rtlCol="false" tIns="0" lIns="0" bIns="0" rIns="0">
            <a:spAutoFit/>
          </a:bodyPr>
          <a:lstStyle/>
          <a:p>
            <a:pPr algn="ctr">
              <a:lnSpc>
                <a:spcPts val="3067"/>
              </a:lnSpc>
            </a:pPr>
            <a:r>
              <a:rPr lang="en-US" sz="2306">
                <a:solidFill>
                  <a:srgbClr val="0A032B"/>
                </a:solidFill>
                <a:latin typeface="Canva Sans"/>
                <a:ea typeface="Canva Sans"/>
                <a:cs typeface="Canva Sans"/>
                <a:sym typeface="Canva Sans"/>
              </a:rPr>
              <a:t>(i, j, k): Recorren cada punto de la malla</a:t>
            </a:r>
          </a:p>
          <a:p>
            <a:pPr algn="ctr" marL="0" indent="0" lvl="0">
              <a:lnSpc>
                <a:spcPts val="3067"/>
              </a:lnSpc>
            </a:pPr>
            <a:r>
              <a:rPr lang="en-US" sz="2306">
                <a:solidFill>
                  <a:srgbClr val="0A032B"/>
                </a:solidFill>
                <a:latin typeface="Canva Sans"/>
                <a:ea typeface="Canva Sans"/>
                <a:cs typeface="Canva Sans"/>
                <a:sym typeface="Canva Sans"/>
              </a:rPr>
              <a:t>bucle (1): Cada punto de cada espira</a:t>
            </a:r>
          </a:p>
        </p:txBody>
      </p:sp>
      <p:sp>
        <p:nvSpPr>
          <p:cNvPr name="TextBox 8" id="8"/>
          <p:cNvSpPr txBox="true"/>
          <p:nvPr/>
        </p:nvSpPr>
        <p:spPr>
          <a:xfrm rot="0">
            <a:off x="4935450" y="1251840"/>
            <a:ext cx="6709753" cy="752491"/>
          </a:xfrm>
          <a:prstGeom prst="rect">
            <a:avLst/>
          </a:prstGeom>
        </p:spPr>
        <p:txBody>
          <a:bodyPr anchor="t" rtlCol="false" tIns="0" lIns="0" bIns="0" rIns="0">
            <a:spAutoFit/>
          </a:bodyPr>
          <a:lstStyle/>
          <a:p>
            <a:pPr algn="ctr" marL="0" indent="0" lvl="0">
              <a:lnSpc>
                <a:spcPts val="3067"/>
              </a:lnSpc>
            </a:pPr>
            <a:r>
              <a:rPr lang="en-US" sz="2306">
                <a:solidFill>
                  <a:srgbClr val="0A032B"/>
                </a:solidFill>
                <a:latin typeface="Canva Sans"/>
                <a:ea typeface="Canva Sans"/>
                <a:cs typeface="Canva Sans"/>
                <a:sym typeface="Canva Sans"/>
              </a:rPr>
              <a:t>El vector r se calcula entre el punto de evaluación (malla) y el punto fuente (espira)</a:t>
            </a:r>
          </a:p>
        </p:txBody>
      </p:sp>
      <p:sp>
        <p:nvSpPr>
          <p:cNvPr name="TextBox 9" id="9"/>
          <p:cNvSpPr txBox="true"/>
          <p:nvPr/>
        </p:nvSpPr>
        <p:spPr>
          <a:xfrm rot="0">
            <a:off x="276988" y="6238135"/>
            <a:ext cx="6709753" cy="2276491"/>
          </a:xfrm>
          <a:prstGeom prst="rect">
            <a:avLst/>
          </a:prstGeom>
        </p:spPr>
        <p:txBody>
          <a:bodyPr anchor="t" rtlCol="false" tIns="0" lIns="0" bIns="0" rIns="0">
            <a:spAutoFit/>
          </a:bodyPr>
          <a:lstStyle/>
          <a:p>
            <a:pPr algn="ctr" marL="498017" indent="-249008" lvl="1">
              <a:lnSpc>
                <a:spcPts val="3067"/>
              </a:lnSpc>
              <a:buFont typeface="Arial"/>
              <a:buChar char="•"/>
            </a:pPr>
            <a:r>
              <a:rPr lang="en-US" sz="2306">
                <a:solidFill>
                  <a:srgbClr val="0A032B"/>
                </a:solidFill>
                <a:latin typeface="Canva Sans"/>
                <a:ea typeface="Canva Sans"/>
                <a:cs typeface="Canva Sans"/>
                <a:sym typeface="Canva Sans"/>
              </a:rPr>
              <a:t>Se toma un segmento de corriente de una espira (dx, dy)</a:t>
            </a:r>
          </a:p>
          <a:p>
            <a:pPr algn="ctr" marL="498017" indent="-249008" lvl="1">
              <a:lnSpc>
                <a:spcPts val="3067"/>
              </a:lnSpc>
              <a:buFont typeface="Arial"/>
              <a:buChar char="•"/>
            </a:pPr>
            <a:r>
              <a:rPr lang="en-US" sz="2306">
                <a:solidFill>
                  <a:srgbClr val="0A032B"/>
                </a:solidFill>
                <a:latin typeface="Canva Sans"/>
                <a:ea typeface="Canva Sans"/>
                <a:cs typeface="Canva Sans"/>
                <a:sym typeface="Canva Sans"/>
              </a:rPr>
              <a:t>se calcula cuanto contribuye ese segmento al campo magnético en el punto (i, j, k).</a:t>
            </a:r>
          </a:p>
          <a:p>
            <a:pPr algn="ctr" marL="498017" indent="-249008" lvl="1">
              <a:lnSpc>
                <a:spcPts val="3067"/>
              </a:lnSpc>
              <a:buFont typeface="Arial"/>
              <a:buChar char="•"/>
            </a:pPr>
            <a:r>
              <a:rPr lang="en-US" sz="2306">
                <a:solidFill>
                  <a:srgbClr val="0A032B"/>
                </a:solidFill>
                <a:latin typeface="Canva Sans"/>
                <a:ea typeface="Canva Sans"/>
                <a:cs typeface="Canva Sans"/>
                <a:sym typeface="Canva Sans"/>
              </a:rPr>
              <a:t>Esa contribución se suma a las matrices (dbx, dby, dbz)</a:t>
            </a:r>
          </a:p>
        </p:txBody>
      </p:sp>
      <p:sp>
        <p:nvSpPr>
          <p:cNvPr name="Freeform 10" id="10"/>
          <p:cNvSpPr/>
          <p:nvPr/>
        </p:nvSpPr>
        <p:spPr>
          <a:xfrm flipH="false" flipV="true" rot="-4479773">
            <a:off x="-648133" y="4399602"/>
            <a:ext cx="2799328" cy="790810"/>
          </a:xfrm>
          <a:custGeom>
            <a:avLst/>
            <a:gdLst/>
            <a:ahLst/>
            <a:cxnLst/>
            <a:rect r="r" b="b" t="t" l="l"/>
            <a:pathLst>
              <a:path h="790810" w="2799328">
                <a:moveTo>
                  <a:pt x="0" y="790810"/>
                </a:moveTo>
                <a:lnTo>
                  <a:pt x="2799329" y="790810"/>
                </a:lnTo>
                <a:lnTo>
                  <a:pt x="2799329" y="0"/>
                </a:lnTo>
                <a:lnTo>
                  <a:pt x="0" y="0"/>
                </a:lnTo>
                <a:lnTo>
                  <a:pt x="0" y="79081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Freeform 8" id="8"/>
          <p:cNvSpPr/>
          <p:nvPr/>
        </p:nvSpPr>
        <p:spPr>
          <a:xfrm flipH="false" flipV="false" rot="0">
            <a:off x="10469969" y="3482564"/>
            <a:ext cx="7522600" cy="5945281"/>
          </a:xfrm>
          <a:custGeom>
            <a:avLst/>
            <a:gdLst/>
            <a:ahLst/>
            <a:cxnLst/>
            <a:rect r="r" b="b" t="t" l="l"/>
            <a:pathLst>
              <a:path h="5945281" w="7522600">
                <a:moveTo>
                  <a:pt x="0" y="0"/>
                </a:moveTo>
                <a:lnTo>
                  <a:pt x="7522600" y="0"/>
                </a:lnTo>
                <a:lnTo>
                  <a:pt x="7522600" y="5945281"/>
                </a:lnTo>
                <a:lnTo>
                  <a:pt x="0" y="5945281"/>
                </a:lnTo>
                <a:lnTo>
                  <a:pt x="0" y="0"/>
                </a:lnTo>
                <a:close/>
              </a:path>
            </a:pathLst>
          </a:custGeom>
          <a:blipFill>
            <a:blip r:embed="rId8"/>
            <a:stretch>
              <a:fillRect l="0" t="0" r="0" b="0"/>
            </a:stretch>
          </a:blipFill>
        </p:spPr>
      </p:sp>
      <p:sp>
        <p:nvSpPr>
          <p:cNvPr name="Freeform 9" id="9"/>
          <p:cNvSpPr/>
          <p:nvPr/>
        </p:nvSpPr>
        <p:spPr>
          <a:xfrm flipH="false" flipV="false" rot="0">
            <a:off x="3586839" y="7473036"/>
            <a:ext cx="2676369" cy="2483075"/>
          </a:xfrm>
          <a:custGeom>
            <a:avLst/>
            <a:gdLst/>
            <a:ahLst/>
            <a:cxnLst/>
            <a:rect r="r" b="b" t="t" l="l"/>
            <a:pathLst>
              <a:path h="2483075" w="2676369">
                <a:moveTo>
                  <a:pt x="0" y="0"/>
                </a:moveTo>
                <a:lnTo>
                  <a:pt x="2676369" y="0"/>
                </a:lnTo>
                <a:lnTo>
                  <a:pt x="2676369" y="2483075"/>
                </a:lnTo>
                <a:lnTo>
                  <a:pt x="0" y="2483075"/>
                </a:lnTo>
                <a:lnTo>
                  <a:pt x="0" y="0"/>
                </a:lnTo>
                <a:close/>
              </a:path>
            </a:pathLst>
          </a:custGeom>
          <a:blipFill>
            <a:blip r:embed="rId9"/>
            <a:stretch>
              <a:fillRect l="0" t="0" r="0" b="0"/>
            </a:stretch>
          </a:blipFill>
        </p:spPr>
      </p:sp>
      <p:sp>
        <p:nvSpPr>
          <p:cNvPr name="TextBox 10" id="10"/>
          <p:cNvSpPr txBox="true"/>
          <p:nvPr/>
        </p:nvSpPr>
        <p:spPr>
          <a:xfrm rot="0">
            <a:off x="1051010" y="4712615"/>
            <a:ext cx="7737131" cy="2325387"/>
          </a:xfrm>
          <a:prstGeom prst="rect">
            <a:avLst/>
          </a:prstGeom>
        </p:spPr>
        <p:txBody>
          <a:bodyPr anchor="t" rtlCol="false" tIns="0" lIns="0" bIns="0" rIns="0">
            <a:spAutoFit/>
          </a:bodyPr>
          <a:lstStyle/>
          <a:p>
            <a:pPr algn="ctr" marL="605964" indent="-302982" lvl="1">
              <a:lnSpc>
                <a:spcPts val="3732"/>
              </a:lnSpc>
              <a:buFont typeface="Arial"/>
              <a:buChar char="•"/>
            </a:pPr>
            <a:r>
              <a:rPr lang="en-US" sz="2806">
                <a:solidFill>
                  <a:srgbClr val="0A032B"/>
                </a:solidFill>
                <a:latin typeface="Canva Sans"/>
                <a:ea typeface="Canva Sans"/>
                <a:cs typeface="Canva Sans"/>
                <a:sym typeface="Canva Sans"/>
              </a:rPr>
              <a:t>C/espira genera un campo magnético y al sumar muchas espiras, el campo se refuerza en el eje Z.</a:t>
            </a:r>
          </a:p>
          <a:p>
            <a:pPr algn="ctr" marL="605964" indent="-302982" lvl="1">
              <a:lnSpc>
                <a:spcPts val="3732"/>
              </a:lnSpc>
              <a:buFont typeface="Arial"/>
              <a:buChar char="•"/>
            </a:pPr>
            <a:r>
              <a:rPr lang="en-US" sz="2806">
                <a:solidFill>
                  <a:srgbClr val="0A032B"/>
                </a:solidFill>
                <a:latin typeface="Canva Sans"/>
                <a:ea typeface="Canva Sans"/>
                <a:cs typeface="Canva Sans"/>
                <a:sym typeface="Canva Sans"/>
              </a:rPr>
              <a:t>Las líneas de campo de</a:t>
            </a:r>
            <a:r>
              <a:rPr lang="en-US" sz="2806" u="none">
                <a:solidFill>
                  <a:srgbClr val="0A032B"/>
                </a:solidFill>
                <a:latin typeface="Canva Sans"/>
                <a:ea typeface="Canva Sans"/>
                <a:cs typeface="Canva Sans"/>
                <a:sym typeface="Canva Sans"/>
              </a:rPr>
              <a:t>ntr</a:t>
            </a:r>
            <a:r>
              <a:rPr lang="en-US" sz="2806">
                <a:solidFill>
                  <a:srgbClr val="0A032B"/>
                </a:solidFill>
                <a:latin typeface="Canva Sans"/>
                <a:ea typeface="Canva Sans"/>
                <a:cs typeface="Canva Sans"/>
                <a:sym typeface="Canva Sans"/>
              </a:rPr>
              <a:t>o del solenoide siguen el eje Z.</a:t>
            </a:r>
          </a:p>
        </p:txBody>
      </p:sp>
      <p:sp>
        <p:nvSpPr>
          <p:cNvPr name="TextBox 11" id="11"/>
          <p:cNvSpPr txBox="true"/>
          <p:nvPr/>
        </p:nvSpPr>
        <p:spPr>
          <a:xfrm rot="0">
            <a:off x="760405" y="3612897"/>
            <a:ext cx="8027736" cy="562881"/>
          </a:xfrm>
          <a:prstGeom prst="rect">
            <a:avLst/>
          </a:prstGeom>
        </p:spPr>
        <p:txBody>
          <a:bodyPr anchor="t" rtlCol="false" tIns="0" lIns="0" bIns="0" rIns="0">
            <a:spAutoFit/>
          </a:bodyPr>
          <a:lstStyle/>
          <a:p>
            <a:pPr algn="ctr" marL="0" indent="0" lvl="0">
              <a:lnSpc>
                <a:spcPts val="4530"/>
              </a:lnSpc>
            </a:pPr>
            <a:r>
              <a:rPr lang="en-US" sz="3406">
                <a:solidFill>
                  <a:srgbClr val="FFFFFF"/>
                </a:solidFill>
                <a:latin typeface="Canva Sans"/>
                <a:ea typeface="Canva Sans"/>
                <a:cs typeface="Canva Sans"/>
                <a:sym typeface="Canva Sans"/>
              </a:rPr>
              <a:t>Las espiras están alineadas en Z</a:t>
            </a:r>
          </a:p>
        </p:txBody>
      </p:sp>
      <p:sp>
        <p:nvSpPr>
          <p:cNvPr name="TextBox 12" id="12"/>
          <p:cNvSpPr txBox="true"/>
          <p:nvPr/>
        </p:nvSpPr>
        <p:spPr>
          <a:xfrm rot="0">
            <a:off x="1934438" y="2188390"/>
            <a:ext cx="15207167" cy="129417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Explicación física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315976" y="667766"/>
            <a:ext cx="9184151" cy="8951468"/>
          </a:xfrm>
          <a:custGeom>
            <a:avLst/>
            <a:gdLst/>
            <a:ahLst/>
            <a:cxnLst/>
            <a:rect r="r" b="b" t="t" l="l"/>
            <a:pathLst>
              <a:path h="8951468" w="9184151">
                <a:moveTo>
                  <a:pt x="0" y="0"/>
                </a:moveTo>
                <a:lnTo>
                  <a:pt x="9184151" y="0"/>
                </a:lnTo>
                <a:lnTo>
                  <a:pt x="9184151" y="8951468"/>
                </a:lnTo>
                <a:lnTo>
                  <a:pt x="0" y="8951468"/>
                </a:lnTo>
                <a:lnTo>
                  <a:pt x="0" y="0"/>
                </a:lnTo>
                <a:close/>
              </a:path>
            </a:pathLst>
          </a:custGeom>
          <a:blipFill>
            <a:blip r:embed="rId2"/>
            <a:stretch>
              <a:fillRect l="0" t="0" r="0" b="0"/>
            </a:stretch>
          </a:blipFill>
        </p:spPr>
      </p:sp>
      <p:sp>
        <p:nvSpPr>
          <p:cNvPr name="Freeform 3" id="3"/>
          <p:cNvSpPr/>
          <p:nvPr/>
        </p:nvSpPr>
        <p:spPr>
          <a:xfrm flipH="false" flipV="false" rot="0">
            <a:off x="10152130" y="0"/>
            <a:ext cx="8135870" cy="7841256"/>
          </a:xfrm>
          <a:custGeom>
            <a:avLst/>
            <a:gdLst/>
            <a:ahLst/>
            <a:cxnLst/>
            <a:rect r="r" b="b" t="t" l="l"/>
            <a:pathLst>
              <a:path h="7841256" w="8135870">
                <a:moveTo>
                  <a:pt x="0" y="0"/>
                </a:moveTo>
                <a:lnTo>
                  <a:pt x="8135870" y="0"/>
                </a:lnTo>
                <a:lnTo>
                  <a:pt x="8135870" y="7841256"/>
                </a:lnTo>
                <a:lnTo>
                  <a:pt x="0" y="7841256"/>
                </a:lnTo>
                <a:lnTo>
                  <a:pt x="0" y="0"/>
                </a:lnTo>
                <a:close/>
              </a:path>
            </a:pathLst>
          </a:custGeom>
          <a:blipFill>
            <a:blip r:embed="rId3"/>
            <a:stretch>
              <a:fillRect l="0" t="0" r="0" b="0"/>
            </a:stretch>
          </a:blipFill>
        </p:spPr>
      </p:sp>
      <p:sp>
        <p:nvSpPr>
          <p:cNvPr name="Freeform 4" id="4"/>
          <p:cNvSpPr/>
          <p:nvPr/>
        </p:nvSpPr>
        <p:spPr>
          <a:xfrm flipH="false" flipV="false" rot="0">
            <a:off x="10152130" y="7841256"/>
            <a:ext cx="8135870" cy="2342489"/>
          </a:xfrm>
          <a:custGeom>
            <a:avLst/>
            <a:gdLst/>
            <a:ahLst/>
            <a:cxnLst/>
            <a:rect r="r" b="b" t="t" l="l"/>
            <a:pathLst>
              <a:path h="2342489" w="8135870">
                <a:moveTo>
                  <a:pt x="0" y="0"/>
                </a:moveTo>
                <a:lnTo>
                  <a:pt x="8135870" y="0"/>
                </a:lnTo>
                <a:lnTo>
                  <a:pt x="8135870" y="2342489"/>
                </a:lnTo>
                <a:lnTo>
                  <a:pt x="0" y="2342489"/>
                </a:lnTo>
                <a:lnTo>
                  <a:pt x="0" y="0"/>
                </a:lnTo>
                <a:close/>
              </a:path>
            </a:pathLst>
          </a:custGeom>
          <a:blipFill>
            <a:blip r:embed="rId4"/>
            <a:stretch>
              <a:fillRect l="0" t="-6986" r="0" b="-6986"/>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95012" y="2344683"/>
            <a:ext cx="6928629" cy="7513149"/>
            <a:chOff x="0" y="0"/>
            <a:chExt cx="8019247" cy="8695774"/>
          </a:xfrm>
        </p:grpSpPr>
        <p:sp>
          <p:nvSpPr>
            <p:cNvPr name="Freeform 3" id="3"/>
            <p:cNvSpPr/>
            <p:nvPr/>
          </p:nvSpPr>
          <p:spPr>
            <a:xfrm flipH="false" flipV="false" rot="0">
              <a:off x="0" y="0"/>
              <a:ext cx="8019247" cy="8695774"/>
            </a:xfrm>
            <a:custGeom>
              <a:avLst/>
              <a:gdLst/>
              <a:ahLst/>
              <a:cxnLst/>
              <a:rect r="r" b="b" t="t" l="l"/>
              <a:pathLst>
                <a:path h="8695774" w="8019247">
                  <a:moveTo>
                    <a:pt x="0" y="8255188"/>
                  </a:moveTo>
                  <a:lnTo>
                    <a:pt x="0" y="440586"/>
                  </a:lnTo>
                  <a:cubicBezTo>
                    <a:pt x="0" y="197104"/>
                    <a:pt x="272654" y="0"/>
                    <a:pt x="609463" y="0"/>
                  </a:cubicBezTo>
                  <a:lnTo>
                    <a:pt x="7409784" y="0"/>
                  </a:lnTo>
                  <a:cubicBezTo>
                    <a:pt x="7746592" y="0"/>
                    <a:pt x="8019247" y="198264"/>
                    <a:pt x="8019247" y="440586"/>
                  </a:cubicBezTo>
                  <a:lnTo>
                    <a:pt x="8019247" y="8255188"/>
                  </a:lnTo>
                  <a:cubicBezTo>
                    <a:pt x="8019247" y="8498670"/>
                    <a:pt x="7746592" y="8695774"/>
                    <a:pt x="7409784" y="8695774"/>
                  </a:cubicBezTo>
                  <a:lnTo>
                    <a:pt x="609463" y="8695774"/>
                  </a:lnTo>
                  <a:cubicBezTo>
                    <a:pt x="274258" y="8695774"/>
                    <a:pt x="0" y="8498670"/>
                    <a:pt x="0" y="8255188"/>
                  </a:cubicBezTo>
                  <a:close/>
                </a:path>
              </a:pathLst>
            </a:custGeom>
            <a:blipFill>
              <a:blip r:embed="rId2"/>
              <a:stretch>
                <a:fillRect l="-23320" t="-5206" r="-36995" b="-16024"/>
              </a:stretch>
            </a:blipFill>
            <a:ln w="152400" cap="sq">
              <a:solidFill>
                <a:srgbClr val="526AB1"/>
              </a:solidFill>
              <a:prstDash val="solid"/>
              <a:miter/>
            </a:ln>
          </p:spPr>
        </p:sp>
      </p:grpSp>
      <p:sp>
        <p:nvSpPr>
          <p:cNvPr name="Freeform 4" id="4"/>
          <p:cNvSpPr/>
          <p:nvPr/>
        </p:nvSpPr>
        <p:spPr>
          <a:xfrm flipH="false" flipV="false" rot="302971">
            <a:off x="1782349" y="3548068"/>
            <a:ext cx="3753957" cy="1595432"/>
          </a:xfrm>
          <a:custGeom>
            <a:avLst/>
            <a:gdLst/>
            <a:ahLst/>
            <a:cxnLst/>
            <a:rect r="r" b="b" t="t" l="l"/>
            <a:pathLst>
              <a:path h="1595432" w="3753957">
                <a:moveTo>
                  <a:pt x="0" y="0"/>
                </a:moveTo>
                <a:lnTo>
                  <a:pt x="3753956" y="0"/>
                </a:lnTo>
                <a:lnTo>
                  <a:pt x="3753956" y="1595432"/>
                </a:lnTo>
                <a:lnTo>
                  <a:pt x="0" y="15954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361337" y="1153068"/>
            <a:ext cx="10312593" cy="2826055"/>
          </a:xfrm>
          <a:prstGeom prst="rect">
            <a:avLst/>
          </a:prstGeom>
        </p:spPr>
        <p:txBody>
          <a:bodyPr anchor="t" rtlCol="false" tIns="0" lIns="0" bIns="0" rIns="0">
            <a:spAutoFit/>
          </a:bodyPr>
          <a:lstStyle/>
          <a:p>
            <a:pPr algn="l">
              <a:lnSpc>
                <a:spcPts val="10319"/>
              </a:lnSpc>
            </a:pPr>
            <a:r>
              <a:rPr lang="en-US" sz="8973" b="true">
                <a:solidFill>
                  <a:srgbClr val="0A032B"/>
                </a:solidFill>
                <a:latin typeface="Neo Tech Bold"/>
                <a:ea typeface="Neo Tech Bold"/>
                <a:cs typeface="Neo Tech Bold"/>
                <a:sym typeface="Neo Tech Bold"/>
              </a:rPr>
              <a:t>Explicación del frenado magnético</a:t>
            </a:r>
          </a:p>
        </p:txBody>
      </p:sp>
      <p:sp>
        <p:nvSpPr>
          <p:cNvPr name="TextBox 6" id="6"/>
          <p:cNvSpPr txBox="true"/>
          <p:nvPr/>
        </p:nvSpPr>
        <p:spPr>
          <a:xfrm rot="0">
            <a:off x="7361337" y="3836248"/>
            <a:ext cx="10926663" cy="5643880"/>
          </a:xfrm>
          <a:prstGeom prst="rect">
            <a:avLst/>
          </a:prstGeom>
        </p:spPr>
        <p:txBody>
          <a:bodyPr anchor="t" rtlCol="false" tIns="0" lIns="0" bIns="0" rIns="0">
            <a:spAutoFit/>
          </a:bodyPr>
          <a:lstStyle/>
          <a:p>
            <a:pPr algn="l">
              <a:lnSpc>
                <a:spcPts val="4900"/>
              </a:lnSpc>
            </a:pPr>
            <a:r>
              <a:rPr lang="en-US" sz="3500">
                <a:solidFill>
                  <a:srgbClr val="0A032B"/>
                </a:solidFill>
                <a:latin typeface="Neo Tech"/>
                <a:ea typeface="Neo Tech"/>
                <a:cs typeface="Neo Tech"/>
                <a:sym typeface="Neo Tech"/>
              </a:rPr>
              <a:t>El freno funciona porque hay un campo magnético variable (no uniforme). Al moverse el dipolo en este campo, se genera una fuerza magnética inducida. Esta fuerza depende del valor y la dirección del momento magnético del dipolo, y esta determina qué tan fuerte y en qué sentido actúa el frenado. </a:t>
            </a:r>
            <a:r>
              <a:rPr lang="en-US" sz="3500">
                <a:solidFill>
                  <a:srgbClr val="0A032B"/>
                </a:solidFill>
                <a:latin typeface="Neo Tech"/>
                <a:ea typeface="Neo Tech"/>
                <a:cs typeface="Neo Tech"/>
                <a:sym typeface="Neo Tech"/>
              </a:rPr>
              <a:t>El frenado total se debe a esta fuerza magnética y la fuerza de fricción viscosa.</a:t>
            </a:r>
          </a:p>
          <a:p>
            <a:pPr algn="l" marL="0" indent="0" lvl="0">
              <a:lnSpc>
                <a:spcPts val="504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173926" y="793337"/>
            <a:ext cx="14874080" cy="8700326"/>
            <a:chOff x="0" y="0"/>
            <a:chExt cx="3917453" cy="2291444"/>
          </a:xfrm>
        </p:grpSpPr>
        <p:sp>
          <p:nvSpPr>
            <p:cNvPr name="Freeform 3" id="3"/>
            <p:cNvSpPr/>
            <p:nvPr/>
          </p:nvSpPr>
          <p:spPr>
            <a:xfrm flipH="false" flipV="false" rot="0">
              <a:off x="0" y="0"/>
              <a:ext cx="3917453" cy="2291444"/>
            </a:xfrm>
            <a:custGeom>
              <a:avLst/>
              <a:gdLst/>
              <a:ahLst/>
              <a:cxnLst/>
              <a:rect r="r" b="b" t="t" l="l"/>
              <a:pathLst>
                <a:path h="2291444" w="3917453">
                  <a:moveTo>
                    <a:pt x="14574" y="0"/>
                  </a:moveTo>
                  <a:lnTo>
                    <a:pt x="3902879" y="0"/>
                  </a:lnTo>
                  <a:cubicBezTo>
                    <a:pt x="3910928" y="0"/>
                    <a:pt x="3917453" y="6525"/>
                    <a:pt x="3917453" y="14574"/>
                  </a:cubicBezTo>
                  <a:lnTo>
                    <a:pt x="3917453" y="2276870"/>
                  </a:lnTo>
                  <a:cubicBezTo>
                    <a:pt x="3917453" y="2280735"/>
                    <a:pt x="3915918" y="2284442"/>
                    <a:pt x="3913184" y="2287175"/>
                  </a:cubicBezTo>
                  <a:cubicBezTo>
                    <a:pt x="3910451" y="2289908"/>
                    <a:pt x="3906744" y="2291444"/>
                    <a:pt x="3902879" y="2291444"/>
                  </a:cubicBezTo>
                  <a:lnTo>
                    <a:pt x="14574" y="2291444"/>
                  </a:lnTo>
                  <a:cubicBezTo>
                    <a:pt x="10709" y="2291444"/>
                    <a:pt x="7002" y="2289908"/>
                    <a:pt x="4269" y="2287175"/>
                  </a:cubicBezTo>
                  <a:cubicBezTo>
                    <a:pt x="1535" y="2284442"/>
                    <a:pt x="0" y="2280735"/>
                    <a:pt x="0" y="2276870"/>
                  </a:cubicBezTo>
                  <a:lnTo>
                    <a:pt x="0" y="14574"/>
                  </a:lnTo>
                  <a:cubicBezTo>
                    <a:pt x="0" y="10709"/>
                    <a:pt x="1535" y="7002"/>
                    <a:pt x="4269" y="4269"/>
                  </a:cubicBezTo>
                  <a:cubicBezTo>
                    <a:pt x="7002" y="1535"/>
                    <a:pt x="10709" y="0"/>
                    <a:pt x="14574" y="0"/>
                  </a:cubicBezTo>
                  <a:close/>
                </a:path>
              </a:pathLst>
            </a:custGeom>
            <a:solidFill>
              <a:srgbClr val="E65E62"/>
            </a:solidFill>
          </p:spPr>
        </p:sp>
        <p:sp>
          <p:nvSpPr>
            <p:cNvPr name="TextBox 4" id="4"/>
            <p:cNvSpPr txBox="true"/>
            <p:nvPr/>
          </p:nvSpPr>
          <p:spPr>
            <a:xfrm>
              <a:off x="0" y="-66675"/>
              <a:ext cx="3917453" cy="235811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2"/>
            <a:stretch>
              <a:fillRect l="0" t="0" r="0" b="0"/>
            </a:stretch>
          </a:blipFill>
        </p:spPr>
      </p:sp>
      <p:sp>
        <p:nvSpPr>
          <p:cNvPr name="Freeform 6" id="6"/>
          <p:cNvSpPr/>
          <p:nvPr/>
        </p:nvSpPr>
        <p:spPr>
          <a:xfrm flipH="false" flipV="false" rot="-755236">
            <a:off x="15303826" y="6827897"/>
            <a:ext cx="4865598" cy="3740428"/>
          </a:xfrm>
          <a:custGeom>
            <a:avLst/>
            <a:gdLst/>
            <a:ahLst/>
            <a:cxnLst/>
            <a:rect r="r" b="b" t="t" l="l"/>
            <a:pathLst>
              <a:path h="3740428" w="4865598">
                <a:moveTo>
                  <a:pt x="0" y="0"/>
                </a:moveTo>
                <a:lnTo>
                  <a:pt x="4865598" y="0"/>
                </a:lnTo>
                <a:lnTo>
                  <a:pt x="4865598" y="3740428"/>
                </a:lnTo>
                <a:lnTo>
                  <a:pt x="0" y="3740428"/>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7368499" y="4524522"/>
            <a:ext cx="10368126" cy="5947032"/>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2" id="1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290" t="-2256" r="0" b="-17930"/>
              </a:stretch>
            </a:blipFill>
          </p:spPr>
        </p:sp>
      </p:grpSp>
      <p:sp>
        <p:nvSpPr>
          <p:cNvPr name="TextBox 13" id="13"/>
          <p:cNvSpPr txBox="true"/>
          <p:nvPr/>
        </p:nvSpPr>
        <p:spPr>
          <a:xfrm rot="0">
            <a:off x="1692689" y="1094953"/>
            <a:ext cx="9526323" cy="1655402"/>
          </a:xfrm>
          <a:prstGeom prst="rect">
            <a:avLst/>
          </a:prstGeom>
        </p:spPr>
        <p:txBody>
          <a:bodyPr anchor="t" rtlCol="false" tIns="0" lIns="0" bIns="0" rIns="0">
            <a:spAutoFit/>
          </a:bodyPr>
          <a:lstStyle/>
          <a:p>
            <a:pPr algn="l" marL="0" indent="0" lvl="0">
              <a:lnSpc>
                <a:spcPts val="11796"/>
              </a:lnSpc>
            </a:pPr>
            <a:r>
              <a:rPr lang="en-US" b="true" sz="9288">
                <a:solidFill>
                  <a:srgbClr val="FFFFFF"/>
                </a:solidFill>
                <a:latin typeface="Neo Tech Bold"/>
                <a:ea typeface="Neo Tech Bold"/>
                <a:cs typeface="Neo Tech Bold"/>
                <a:sym typeface="Neo Tech Bold"/>
              </a:rPr>
              <a:t>Freno Magnético</a:t>
            </a:r>
          </a:p>
        </p:txBody>
      </p:sp>
      <p:sp>
        <p:nvSpPr>
          <p:cNvPr name="TextBox 14" id="14"/>
          <p:cNvSpPr txBox="true"/>
          <p:nvPr/>
        </p:nvSpPr>
        <p:spPr>
          <a:xfrm rot="0">
            <a:off x="828004" y="2674156"/>
            <a:ext cx="11619516" cy="4795307"/>
          </a:xfrm>
          <a:prstGeom prst="rect">
            <a:avLst/>
          </a:prstGeom>
        </p:spPr>
        <p:txBody>
          <a:bodyPr anchor="t" rtlCol="false" tIns="0" lIns="0" bIns="0" rIns="0">
            <a:spAutoFit/>
          </a:bodyPr>
          <a:lstStyle/>
          <a:p>
            <a:pPr algn="l">
              <a:lnSpc>
                <a:spcPts val="3956"/>
              </a:lnSpc>
            </a:pPr>
            <a:r>
              <a:rPr lang="en-US" sz="2825">
                <a:solidFill>
                  <a:srgbClr val="FFFFFF"/>
                </a:solidFill>
                <a:latin typeface="Canva Sans"/>
                <a:ea typeface="Canva Sans"/>
                <a:cs typeface="Canva Sans"/>
                <a:sym typeface="Canva Sans"/>
              </a:rPr>
              <a:t>Elementos clave del código:</a:t>
            </a:r>
          </a:p>
          <a:p>
            <a:pPr algn="l">
              <a:lnSpc>
                <a:spcPts val="2898"/>
              </a:lnSpc>
            </a:pPr>
            <a:r>
              <a:rPr lang="en-US" sz="2070">
                <a:solidFill>
                  <a:srgbClr val="FFFFFF"/>
                </a:solidFill>
                <a:latin typeface="Canva Sans"/>
                <a:ea typeface="Canva Sans"/>
                <a:cs typeface="Canva Sans"/>
                <a:sym typeface="Canva Sans"/>
              </a:rPr>
              <a:t>%Caida libre: </a:t>
            </a:r>
          </a:p>
          <a:p>
            <a:pPr algn="l">
              <a:lnSpc>
                <a:spcPts val="2898"/>
              </a:lnSpc>
            </a:pPr>
            <a:r>
              <a:rPr lang="en-US" sz="2070">
                <a:solidFill>
                  <a:srgbClr val="FFFFFF"/>
                </a:solidFill>
                <a:latin typeface="Canva Sans"/>
                <a:ea typeface="Canva Sans"/>
                <a:cs typeface="Canva Sans"/>
                <a:sym typeface="Canva Sans"/>
              </a:rPr>
              <a:t>zmfree(cc+1)=zmfree(cc)+vzfree(cc)*dt+0.5*(-9.81)*dt^2;</a:t>
            </a:r>
          </a:p>
          <a:p>
            <a:pPr algn="l">
              <a:lnSpc>
                <a:spcPts val="2898"/>
              </a:lnSpc>
            </a:pPr>
            <a:r>
              <a:rPr lang="en-US" sz="2070">
                <a:solidFill>
                  <a:srgbClr val="FFFFFF"/>
                </a:solidFill>
                <a:latin typeface="Canva Sans"/>
                <a:ea typeface="Canva Sans"/>
                <a:cs typeface="Canva Sans"/>
                <a:sym typeface="Canva Sans"/>
              </a:rPr>
              <a:t> vzfree(cc+1)=vzfree(cc)-9.81*dt; </a:t>
            </a:r>
          </a:p>
          <a:p>
            <a:pPr algn="l">
              <a:lnSpc>
                <a:spcPts val="2898"/>
              </a:lnSpc>
            </a:pPr>
            <a:r>
              <a:rPr lang="en-US" sz="2070">
                <a:solidFill>
                  <a:srgbClr val="FFFFFF"/>
                </a:solidFill>
                <a:latin typeface="Canva Sans"/>
                <a:ea typeface="Canva Sans"/>
                <a:cs typeface="Canva Sans"/>
                <a:sym typeface="Canva Sans"/>
              </a:rPr>
              <a:t>%Campo magnético no uniforme (aproximación Runge-Kutta4:</a:t>
            </a:r>
          </a:p>
          <a:p>
            <a:pPr algn="l">
              <a:lnSpc>
                <a:spcPts val="2898"/>
              </a:lnSpc>
            </a:pPr>
            <a:r>
              <a:rPr lang="en-US" sz="2070">
                <a:solidFill>
                  <a:srgbClr val="FFFFFF"/>
                </a:solidFill>
                <a:latin typeface="Canva Sans"/>
                <a:ea typeface="Canva Sans"/>
                <a:cs typeface="Canva Sans"/>
                <a:sym typeface="Canva Sans"/>
              </a:rPr>
              <a:t>z_next= z + (dt/6)*(k1z+2*k2z+2*k3z+k4z);</a:t>
            </a:r>
          </a:p>
          <a:p>
            <a:pPr algn="l">
              <a:lnSpc>
                <a:spcPts val="2898"/>
              </a:lnSpc>
            </a:pPr>
            <a:r>
              <a:rPr lang="en-US" sz="2070">
                <a:solidFill>
                  <a:srgbClr val="FFFFFF"/>
                </a:solidFill>
                <a:latin typeface="Canva Sans"/>
                <a:ea typeface="Canva Sans"/>
                <a:cs typeface="Canva Sans"/>
                <a:sym typeface="Canva Sans"/>
              </a:rPr>
              <a:t> v_next= v + (dt/6)*(k1v+2*k2v+2*k3v+k4v);</a:t>
            </a:r>
          </a:p>
          <a:p>
            <a:pPr algn="l">
              <a:lnSpc>
                <a:spcPts val="2898"/>
              </a:lnSpc>
            </a:pPr>
          </a:p>
          <a:p>
            <a:pPr algn="l">
              <a:lnSpc>
                <a:spcPts val="2898"/>
              </a:lnSpc>
            </a:pPr>
            <a:r>
              <a:rPr lang="en-US" sz="2070">
                <a:solidFill>
                  <a:srgbClr val="FFFFFF"/>
                </a:solidFill>
                <a:latin typeface="Canva Sans"/>
                <a:ea typeface="Canva Sans"/>
                <a:cs typeface="Canva Sans"/>
                <a:sym typeface="Canva Sans"/>
              </a:rPr>
              <a:t>%Fuerza Neta:</a:t>
            </a:r>
          </a:p>
          <a:p>
            <a:pPr algn="l">
              <a:lnSpc>
                <a:spcPts val="2898"/>
              </a:lnSpc>
            </a:pPr>
            <a:r>
              <a:rPr lang="en-US" sz="2070">
                <a:solidFill>
                  <a:srgbClr val="FFFFFF"/>
                </a:solidFill>
                <a:latin typeface="Canva Sans"/>
                <a:ea typeface="Canva Sans"/>
                <a:cs typeface="Canva Sans"/>
                <a:sym typeface="Canva Sans"/>
              </a:rPr>
              <a:t>Fm=-mag*dbz_dz; %Fuerza magnética</a:t>
            </a:r>
          </a:p>
          <a:p>
            <a:pPr algn="l">
              <a:lnSpc>
                <a:spcPts val="2898"/>
              </a:lnSpc>
            </a:pPr>
            <a:r>
              <a:rPr lang="en-US" sz="2070">
                <a:solidFill>
                  <a:srgbClr val="FFFFFF"/>
                </a:solidFill>
                <a:latin typeface="Canva Sans"/>
                <a:ea typeface="Canva Sans"/>
                <a:cs typeface="Canva Sans"/>
                <a:sym typeface="Canva Sans"/>
              </a:rPr>
              <a:t>Ff=-gamma*v; %Fuerza de fricción</a:t>
            </a:r>
          </a:p>
          <a:p>
            <a:pPr algn="l">
              <a:lnSpc>
                <a:spcPts val="2898"/>
              </a:lnSpc>
            </a:pPr>
            <a:r>
              <a:rPr lang="en-US" sz="2070">
                <a:solidFill>
                  <a:srgbClr val="FFFFFF"/>
                </a:solidFill>
                <a:latin typeface="Canva Sans"/>
                <a:ea typeface="Canva Sans"/>
                <a:cs typeface="Canva Sans"/>
                <a:sym typeface="Canva Sans"/>
              </a:rPr>
              <a:t>F=Fm+Ff+Fg; %Fuerza total (neta)</a:t>
            </a:r>
          </a:p>
          <a:p>
            <a:pPr algn="l">
              <a:lnSpc>
                <a:spcPts val="2898"/>
              </a:lnSpc>
            </a:pPr>
            <a:r>
              <a:rPr lang="en-US" sz="2070">
                <a:solidFill>
                  <a:srgbClr val="FFFFFF"/>
                </a:solidFill>
                <a:latin typeface="Canva Sans"/>
                <a:ea typeface="Canva Sans"/>
                <a:cs typeface="Canva Sans"/>
                <a:sym typeface="Canva Sans"/>
              </a:rPr>
              <a:t>a=F/m;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316886" y="1028700"/>
            <a:ext cx="14874080" cy="8700326"/>
            <a:chOff x="0" y="0"/>
            <a:chExt cx="3917453" cy="2291444"/>
          </a:xfrm>
        </p:grpSpPr>
        <p:sp>
          <p:nvSpPr>
            <p:cNvPr name="Freeform 3" id="3"/>
            <p:cNvSpPr/>
            <p:nvPr/>
          </p:nvSpPr>
          <p:spPr>
            <a:xfrm flipH="false" flipV="false" rot="0">
              <a:off x="0" y="0"/>
              <a:ext cx="3917453" cy="2291444"/>
            </a:xfrm>
            <a:custGeom>
              <a:avLst/>
              <a:gdLst/>
              <a:ahLst/>
              <a:cxnLst/>
              <a:rect r="r" b="b" t="t" l="l"/>
              <a:pathLst>
                <a:path h="2291444" w="3917453">
                  <a:moveTo>
                    <a:pt x="14574" y="0"/>
                  </a:moveTo>
                  <a:lnTo>
                    <a:pt x="3902879" y="0"/>
                  </a:lnTo>
                  <a:cubicBezTo>
                    <a:pt x="3910928" y="0"/>
                    <a:pt x="3917453" y="6525"/>
                    <a:pt x="3917453" y="14574"/>
                  </a:cubicBezTo>
                  <a:lnTo>
                    <a:pt x="3917453" y="2276870"/>
                  </a:lnTo>
                  <a:cubicBezTo>
                    <a:pt x="3917453" y="2280735"/>
                    <a:pt x="3915918" y="2284442"/>
                    <a:pt x="3913184" y="2287175"/>
                  </a:cubicBezTo>
                  <a:cubicBezTo>
                    <a:pt x="3910451" y="2289908"/>
                    <a:pt x="3906744" y="2291444"/>
                    <a:pt x="3902879" y="2291444"/>
                  </a:cubicBezTo>
                  <a:lnTo>
                    <a:pt x="14574" y="2291444"/>
                  </a:lnTo>
                  <a:cubicBezTo>
                    <a:pt x="10709" y="2291444"/>
                    <a:pt x="7002" y="2289908"/>
                    <a:pt x="4269" y="2287175"/>
                  </a:cubicBezTo>
                  <a:cubicBezTo>
                    <a:pt x="1535" y="2284442"/>
                    <a:pt x="0" y="2280735"/>
                    <a:pt x="0" y="2276870"/>
                  </a:cubicBezTo>
                  <a:lnTo>
                    <a:pt x="0" y="14574"/>
                  </a:lnTo>
                  <a:cubicBezTo>
                    <a:pt x="0" y="10709"/>
                    <a:pt x="1535" y="7002"/>
                    <a:pt x="4269" y="4269"/>
                  </a:cubicBezTo>
                  <a:cubicBezTo>
                    <a:pt x="7002" y="1535"/>
                    <a:pt x="10709" y="0"/>
                    <a:pt x="14574" y="0"/>
                  </a:cubicBezTo>
                  <a:close/>
                </a:path>
              </a:pathLst>
            </a:custGeom>
            <a:solidFill>
              <a:srgbClr val="E65E62"/>
            </a:solidFill>
          </p:spPr>
        </p:sp>
        <p:sp>
          <p:nvSpPr>
            <p:cNvPr name="TextBox 4" id="4"/>
            <p:cNvSpPr txBox="true"/>
            <p:nvPr/>
          </p:nvSpPr>
          <p:spPr>
            <a:xfrm>
              <a:off x="0" y="-66675"/>
              <a:ext cx="3917453" cy="235811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2"/>
            <a:stretch>
              <a:fillRect l="0" t="0" r="0" b="0"/>
            </a:stretch>
          </a:blipFill>
        </p:spPr>
      </p:sp>
      <p:sp>
        <p:nvSpPr>
          <p:cNvPr name="Freeform 6" id="6"/>
          <p:cNvSpPr/>
          <p:nvPr/>
        </p:nvSpPr>
        <p:spPr>
          <a:xfrm flipH="false" flipV="false" rot="-755236">
            <a:off x="15303826" y="6827897"/>
            <a:ext cx="4865598" cy="3740428"/>
          </a:xfrm>
          <a:custGeom>
            <a:avLst/>
            <a:gdLst/>
            <a:ahLst/>
            <a:cxnLst/>
            <a:rect r="r" b="b" t="t" l="l"/>
            <a:pathLst>
              <a:path h="3740428" w="4865598">
                <a:moveTo>
                  <a:pt x="0" y="0"/>
                </a:moveTo>
                <a:lnTo>
                  <a:pt x="4865598" y="0"/>
                </a:lnTo>
                <a:lnTo>
                  <a:pt x="4865598" y="3740428"/>
                </a:lnTo>
                <a:lnTo>
                  <a:pt x="0" y="3740428"/>
                </a:lnTo>
                <a:lnTo>
                  <a:pt x="0" y="0"/>
                </a:lnTo>
                <a:close/>
              </a:path>
            </a:pathLst>
          </a:custGeom>
          <a:blipFill>
            <a:blip r:embed="rId3"/>
            <a:stretch>
              <a:fillRect l="0" t="0" r="0" b="0"/>
            </a:stretch>
          </a:blipFill>
        </p:spPr>
      </p:sp>
      <p:sp>
        <p:nvSpPr>
          <p:cNvPr name="Freeform 7" id="7"/>
          <p:cNvSpPr/>
          <p:nvPr/>
        </p:nvSpPr>
        <p:spPr>
          <a:xfrm flipH="false" flipV="false" rot="0">
            <a:off x="1567599" y="2976804"/>
            <a:ext cx="7820921" cy="2507185"/>
          </a:xfrm>
          <a:custGeom>
            <a:avLst/>
            <a:gdLst/>
            <a:ahLst/>
            <a:cxnLst/>
            <a:rect r="r" b="b" t="t" l="l"/>
            <a:pathLst>
              <a:path h="2507185" w="7820921">
                <a:moveTo>
                  <a:pt x="0" y="0"/>
                </a:moveTo>
                <a:lnTo>
                  <a:pt x="7820921" y="0"/>
                </a:lnTo>
                <a:lnTo>
                  <a:pt x="7820921" y="2507185"/>
                </a:lnTo>
                <a:lnTo>
                  <a:pt x="0" y="2507185"/>
                </a:lnTo>
                <a:lnTo>
                  <a:pt x="0" y="0"/>
                </a:lnTo>
                <a:close/>
              </a:path>
            </a:pathLst>
          </a:custGeom>
          <a:blipFill>
            <a:blip r:embed="rId4"/>
            <a:stretch>
              <a:fillRect l="-43840" t="-108484" r="-63822" b="-155894"/>
            </a:stretch>
          </a:blipFill>
        </p:spPr>
      </p:sp>
      <p:sp>
        <p:nvSpPr>
          <p:cNvPr name="Freeform 8" id="8"/>
          <p:cNvSpPr/>
          <p:nvPr/>
        </p:nvSpPr>
        <p:spPr>
          <a:xfrm flipH="false" flipV="false" rot="0">
            <a:off x="1567599" y="5483989"/>
            <a:ext cx="7820921" cy="805588"/>
          </a:xfrm>
          <a:custGeom>
            <a:avLst/>
            <a:gdLst/>
            <a:ahLst/>
            <a:cxnLst/>
            <a:rect r="r" b="b" t="t" l="l"/>
            <a:pathLst>
              <a:path h="805588" w="7820921">
                <a:moveTo>
                  <a:pt x="0" y="0"/>
                </a:moveTo>
                <a:lnTo>
                  <a:pt x="7820921" y="0"/>
                </a:lnTo>
                <a:lnTo>
                  <a:pt x="7820921" y="805589"/>
                </a:lnTo>
                <a:lnTo>
                  <a:pt x="0" y="805589"/>
                </a:lnTo>
                <a:lnTo>
                  <a:pt x="0" y="0"/>
                </a:lnTo>
                <a:close/>
              </a:path>
            </a:pathLst>
          </a:custGeom>
          <a:blipFill>
            <a:blip r:embed="rId5"/>
            <a:stretch>
              <a:fillRect l="-58588" t="-477241" r="-112833" b="-904980"/>
            </a:stretch>
          </a:blipFill>
        </p:spPr>
      </p:sp>
      <p:sp>
        <p:nvSpPr>
          <p:cNvPr name="Freeform 9" id="9"/>
          <p:cNvSpPr/>
          <p:nvPr/>
        </p:nvSpPr>
        <p:spPr>
          <a:xfrm flipH="false" flipV="false" rot="0">
            <a:off x="1567599" y="6284822"/>
            <a:ext cx="7820921" cy="3261234"/>
          </a:xfrm>
          <a:custGeom>
            <a:avLst/>
            <a:gdLst/>
            <a:ahLst/>
            <a:cxnLst/>
            <a:rect r="r" b="b" t="t" l="l"/>
            <a:pathLst>
              <a:path h="3261234" w="7820921">
                <a:moveTo>
                  <a:pt x="0" y="0"/>
                </a:moveTo>
                <a:lnTo>
                  <a:pt x="7820921" y="0"/>
                </a:lnTo>
                <a:lnTo>
                  <a:pt x="7820921" y="3261233"/>
                </a:lnTo>
                <a:lnTo>
                  <a:pt x="0" y="3261233"/>
                </a:lnTo>
                <a:lnTo>
                  <a:pt x="0" y="0"/>
                </a:lnTo>
                <a:close/>
              </a:path>
            </a:pathLst>
          </a:custGeom>
          <a:blipFill>
            <a:blip r:embed="rId6"/>
            <a:stretch>
              <a:fillRect l="-52707" t="-94942" r="-91468" b="-134440"/>
            </a:stretch>
          </a:blipFill>
        </p:spPr>
      </p:sp>
      <p:sp>
        <p:nvSpPr>
          <p:cNvPr name="Freeform 10" id="10"/>
          <p:cNvSpPr/>
          <p:nvPr/>
        </p:nvSpPr>
        <p:spPr>
          <a:xfrm flipH="false" flipV="false" rot="0">
            <a:off x="9915704" y="3001731"/>
            <a:ext cx="7820921" cy="1192690"/>
          </a:xfrm>
          <a:custGeom>
            <a:avLst/>
            <a:gdLst/>
            <a:ahLst/>
            <a:cxnLst/>
            <a:rect r="r" b="b" t="t" l="l"/>
            <a:pathLst>
              <a:path h="1192690" w="7820921">
                <a:moveTo>
                  <a:pt x="0" y="0"/>
                </a:moveTo>
                <a:lnTo>
                  <a:pt x="7820921" y="0"/>
                </a:lnTo>
                <a:lnTo>
                  <a:pt x="7820921" y="1192690"/>
                </a:lnTo>
                <a:lnTo>
                  <a:pt x="0" y="1192690"/>
                </a:lnTo>
                <a:lnTo>
                  <a:pt x="0" y="0"/>
                </a:lnTo>
                <a:close/>
              </a:path>
            </a:pathLst>
          </a:custGeom>
          <a:blipFill>
            <a:blip r:embed="rId7"/>
            <a:stretch>
              <a:fillRect l="0" t="0" r="0" b="0"/>
            </a:stretch>
          </a:blipFill>
        </p:spPr>
      </p:sp>
      <p:sp>
        <p:nvSpPr>
          <p:cNvPr name="TextBox 11" id="11"/>
          <p:cNvSpPr txBox="true"/>
          <p:nvPr/>
        </p:nvSpPr>
        <p:spPr>
          <a:xfrm rot="0">
            <a:off x="1585469" y="1346328"/>
            <a:ext cx="8845984" cy="1655402"/>
          </a:xfrm>
          <a:prstGeom prst="rect">
            <a:avLst/>
          </a:prstGeom>
        </p:spPr>
        <p:txBody>
          <a:bodyPr anchor="t" rtlCol="false" tIns="0" lIns="0" bIns="0" rIns="0">
            <a:spAutoFit/>
          </a:bodyPr>
          <a:lstStyle/>
          <a:p>
            <a:pPr algn="l" marL="0" indent="0" lvl="0">
              <a:lnSpc>
                <a:spcPts val="11796"/>
              </a:lnSpc>
            </a:pPr>
            <a:r>
              <a:rPr lang="en-US" b="true" sz="9288">
                <a:solidFill>
                  <a:srgbClr val="FFFFFF"/>
                </a:solidFill>
                <a:latin typeface="Neo Tech Bold"/>
                <a:ea typeface="Neo Tech Bold"/>
                <a:cs typeface="Neo Tech Bold"/>
                <a:sym typeface="Neo Tech Bold"/>
              </a:rPr>
              <a:t>Main (código)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138291" y="-1230496"/>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3521856" y="-351197"/>
            <a:ext cx="1998411" cy="1696151"/>
          </a:xfrm>
          <a:custGeom>
            <a:avLst/>
            <a:gdLst/>
            <a:ahLst/>
            <a:cxnLst/>
            <a:rect r="r" b="b" t="t" l="l"/>
            <a:pathLst>
              <a:path h="1696151" w="1998411">
                <a:moveTo>
                  <a:pt x="0" y="0"/>
                </a:moveTo>
                <a:lnTo>
                  <a:pt x="1998411" y="0"/>
                </a:lnTo>
                <a:lnTo>
                  <a:pt x="1998411" y="1696152"/>
                </a:lnTo>
                <a:lnTo>
                  <a:pt x="0" y="1696152"/>
                </a:lnTo>
                <a:lnTo>
                  <a:pt x="0" y="0"/>
                </a:lnTo>
                <a:close/>
              </a:path>
            </a:pathLst>
          </a:custGeom>
          <a:blipFill>
            <a:blip r:embed="rId5"/>
            <a:stretch>
              <a:fillRect l="0" t="0" r="0" b="0"/>
            </a:stretch>
          </a:blipFill>
        </p:spPr>
      </p:sp>
      <p:sp>
        <p:nvSpPr>
          <p:cNvPr name="Freeform 6" id="6"/>
          <p:cNvSpPr/>
          <p:nvPr/>
        </p:nvSpPr>
        <p:spPr>
          <a:xfrm flipH="false" flipV="false" rot="-722922">
            <a:off x="2883529" y="315698"/>
            <a:ext cx="1145372" cy="1145372"/>
          </a:xfrm>
          <a:custGeom>
            <a:avLst/>
            <a:gdLst/>
            <a:ahLst/>
            <a:cxnLst/>
            <a:rect r="r" b="b" t="t" l="l"/>
            <a:pathLst>
              <a:path h="1145372" w="1145372">
                <a:moveTo>
                  <a:pt x="0" y="0"/>
                </a:moveTo>
                <a:lnTo>
                  <a:pt x="1145371" y="0"/>
                </a:lnTo>
                <a:lnTo>
                  <a:pt x="1145371" y="1145371"/>
                </a:lnTo>
                <a:lnTo>
                  <a:pt x="0" y="1145371"/>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591320"/>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91869" y="2407795"/>
            <a:ext cx="4634836" cy="3604596"/>
          </a:xfrm>
          <a:custGeom>
            <a:avLst/>
            <a:gdLst/>
            <a:ahLst/>
            <a:cxnLst/>
            <a:rect r="r" b="b" t="t" l="l"/>
            <a:pathLst>
              <a:path h="3604596" w="4634836">
                <a:moveTo>
                  <a:pt x="0" y="0"/>
                </a:moveTo>
                <a:lnTo>
                  <a:pt x="4634836" y="0"/>
                </a:lnTo>
                <a:lnTo>
                  <a:pt x="4634836" y="3604596"/>
                </a:lnTo>
                <a:lnTo>
                  <a:pt x="0" y="3604596"/>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555205" y="5872336"/>
            <a:ext cx="2901056" cy="4114974"/>
          </a:xfrm>
          <a:custGeom>
            <a:avLst/>
            <a:gdLst/>
            <a:ahLst/>
            <a:cxnLst/>
            <a:rect r="r" b="b" t="t" l="l"/>
            <a:pathLst>
              <a:path h="4114974" w="2901056">
                <a:moveTo>
                  <a:pt x="0" y="0"/>
                </a:moveTo>
                <a:lnTo>
                  <a:pt x="2901057" y="0"/>
                </a:lnTo>
                <a:lnTo>
                  <a:pt x="2901057"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661386" y="9008257"/>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21" y="-363584"/>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grpSp>
        <p:nvGrpSpPr>
          <p:cNvPr name="Group 18" id="18"/>
          <p:cNvGrpSpPr>
            <a:grpSpLocks noChangeAspect="true"/>
          </p:cNvGrpSpPr>
          <p:nvPr/>
        </p:nvGrpSpPr>
        <p:grpSpPr>
          <a:xfrm rot="0">
            <a:off x="2528206" y="2966716"/>
            <a:ext cx="13231587" cy="7589478"/>
            <a:chOff x="0" y="0"/>
            <a:chExt cx="7981950" cy="4578350"/>
          </a:xfrm>
        </p:grpSpPr>
        <p:sp>
          <p:nvSpPr>
            <p:cNvPr name="Freeform 19" id="1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0" id="2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21" id="2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22" id="2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23" id="2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4"/>
              <a:stretch>
                <a:fillRect l="0" t="-9919" r="0" b="-9919"/>
              </a:stretch>
            </a:blipFill>
          </p:spPr>
        </p:sp>
      </p:grpSp>
      <p:sp>
        <p:nvSpPr>
          <p:cNvPr name="TextBox 24" id="24"/>
          <p:cNvSpPr txBox="true"/>
          <p:nvPr/>
        </p:nvSpPr>
        <p:spPr>
          <a:xfrm rot="0">
            <a:off x="3766938" y="715006"/>
            <a:ext cx="10754123" cy="1698498"/>
          </a:xfrm>
          <a:prstGeom prst="rect">
            <a:avLst/>
          </a:prstGeom>
        </p:spPr>
        <p:txBody>
          <a:bodyPr anchor="t" rtlCol="false" tIns="0" lIns="0" bIns="0" rIns="0">
            <a:spAutoFit/>
          </a:bodyPr>
          <a:lstStyle/>
          <a:p>
            <a:pPr algn="ctr">
              <a:lnSpc>
                <a:spcPts val="12432"/>
              </a:lnSpc>
              <a:spcBef>
                <a:spcPct val="0"/>
              </a:spcBef>
            </a:pPr>
            <a:r>
              <a:rPr lang="en-US" sz="8880">
                <a:solidFill>
                  <a:srgbClr val="0A032B"/>
                </a:solidFill>
                <a:latin typeface="Neo Tech"/>
                <a:ea typeface="Neo Tech"/>
                <a:cs typeface="Neo Tech"/>
                <a:sym typeface="Neo Tech"/>
              </a:rPr>
              <a:t>Simulación resultante</a:t>
            </a:r>
          </a:p>
        </p:txBody>
      </p:sp>
      <p:sp>
        <p:nvSpPr>
          <p:cNvPr name="TextBox 25" id="25"/>
          <p:cNvSpPr txBox="true"/>
          <p:nvPr/>
        </p:nvSpPr>
        <p:spPr>
          <a:xfrm rot="0">
            <a:off x="5748468" y="2365879"/>
            <a:ext cx="6791064" cy="381762"/>
          </a:xfrm>
          <a:prstGeom prst="rect">
            <a:avLst/>
          </a:prstGeom>
        </p:spPr>
        <p:txBody>
          <a:bodyPr anchor="t" rtlCol="false" tIns="0" lIns="0" bIns="0" rIns="0">
            <a:spAutoFit/>
          </a:bodyPr>
          <a:lstStyle/>
          <a:p>
            <a:pPr algn="ctr">
              <a:lnSpc>
                <a:spcPts val="3108"/>
              </a:lnSpc>
            </a:pPr>
            <a:r>
              <a:rPr lang="en-US" b="true" sz="2220" spc="461">
                <a:solidFill>
                  <a:srgbClr val="FFFFFF"/>
                </a:solidFill>
                <a:latin typeface="Canva Sans Bold"/>
                <a:ea typeface="Canva Sans Bold"/>
                <a:cs typeface="Canva Sans Bold"/>
                <a:sym typeface="Canva Sans Bold"/>
              </a:rPr>
              <a:t>EQUIPO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TextBox 2" id="2"/>
          <p:cNvSpPr txBox="true"/>
          <p:nvPr/>
        </p:nvSpPr>
        <p:spPr>
          <a:xfrm rot="0">
            <a:off x="8390317" y="5267490"/>
            <a:ext cx="8868983" cy="548192"/>
          </a:xfrm>
          <a:prstGeom prst="rect">
            <a:avLst/>
          </a:prstGeom>
        </p:spPr>
        <p:txBody>
          <a:bodyPr anchor="t" rtlCol="false" tIns="0" lIns="0" bIns="0" rIns="0">
            <a:spAutoFit/>
          </a:bodyPr>
          <a:lstStyle/>
          <a:p>
            <a:pPr algn="ctr">
              <a:lnSpc>
                <a:spcPts val="4434"/>
              </a:lnSpc>
              <a:spcBef>
                <a:spcPct val="0"/>
              </a:spcBef>
            </a:pPr>
            <a:r>
              <a:rPr lang="en-US" b="true" sz="3167">
                <a:solidFill>
                  <a:srgbClr val="0A032B"/>
                </a:solidFill>
                <a:latin typeface="Canva Sans Bold"/>
                <a:ea typeface="Canva Sans Bold"/>
                <a:cs typeface="Canva Sans Bold"/>
                <a:sym typeface="Canva Sans Bold"/>
              </a:rPr>
              <a:t>Ana Griselda Ramírez Arámburo A01646287</a:t>
            </a:r>
          </a:p>
        </p:txBody>
      </p:sp>
      <p:sp>
        <p:nvSpPr>
          <p:cNvPr name="TextBox 3" id="3"/>
          <p:cNvSpPr txBox="true"/>
          <p:nvPr/>
        </p:nvSpPr>
        <p:spPr>
          <a:xfrm rot="0">
            <a:off x="8390317" y="6252872"/>
            <a:ext cx="8868983" cy="548192"/>
          </a:xfrm>
          <a:prstGeom prst="rect">
            <a:avLst/>
          </a:prstGeom>
        </p:spPr>
        <p:txBody>
          <a:bodyPr anchor="t" rtlCol="false" tIns="0" lIns="0" bIns="0" rIns="0">
            <a:spAutoFit/>
          </a:bodyPr>
          <a:lstStyle/>
          <a:p>
            <a:pPr algn="ctr">
              <a:lnSpc>
                <a:spcPts val="4434"/>
              </a:lnSpc>
              <a:spcBef>
                <a:spcPct val="0"/>
              </a:spcBef>
            </a:pPr>
            <a:r>
              <a:rPr lang="en-US" b="true" sz="3167">
                <a:solidFill>
                  <a:srgbClr val="0A032B"/>
                </a:solidFill>
                <a:latin typeface="Canva Sans Bold"/>
                <a:ea typeface="Canva Sans Bold"/>
                <a:cs typeface="Canva Sans Bold"/>
                <a:sym typeface="Canva Sans Bold"/>
              </a:rPr>
              <a:t>Evelyn Samantha Bravo Frausto A01646895</a:t>
            </a:r>
          </a:p>
        </p:txBody>
      </p:sp>
      <p:sp>
        <p:nvSpPr>
          <p:cNvPr name="TextBox 4" id="4"/>
          <p:cNvSpPr txBox="true"/>
          <p:nvPr/>
        </p:nvSpPr>
        <p:spPr>
          <a:xfrm rot="0">
            <a:off x="8202711" y="7187045"/>
            <a:ext cx="9056589" cy="548192"/>
          </a:xfrm>
          <a:prstGeom prst="rect">
            <a:avLst/>
          </a:prstGeom>
        </p:spPr>
        <p:txBody>
          <a:bodyPr anchor="t" rtlCol="false" tIns="0" lIns="0" bIns="0" rIns="0">
            <a:spAutoFit/>
          </a:bodyPr>
          <a:lstStyle/>
          <a:p>
            <a:pPr algn="ctr">
              <a:lnSpc>
                <a:spcPts val="4434"/>
              </a:lnSpc>
              <a:spcBef>
                <a:spcPct val="0"/>
              </a:spcBef>
            </a:pPr>
            <a:r>
              <a:rPr lang="en-US" b="true" sz="3167">
                <a:solidFill>
                  <a:srgbClr val="0A032B"/>
                </a:solidFill>
                <a:latin typeface="Canva Sans Bold"/>
                <a:ea typeface="Canva Sans Bold"/>
                <a:cs typeface="Canva Sans Bold"/>
                <a:sym typeface="Canva Sans Bold"/>
              </a:rPr>
              <a:t>Andrea Marlene Ramos Tiscareño A01646287 </a:t>
            </a:r>
          </a:p>
        </p:txBody>
      </p:sp>
      <p:sp>
        <p:nvSpPr>
          <p:cNvPr name="TextBox 5" id="5"/>
          <p:cNvSpPr txBox="true"/>
          <p:nvPr/>
        </p:nvSpPr>
        <p:spPr>
          <a:xfrm rot="0">
            <a:off x="8953135" y="8123455"/>
            <a:ext cx="8306165" cy="548192"/>
          </a:xfrm>
          <a:prstGeom prst="rect">
            <a:avLst/>
          </a:prstGeom>
        </p:spPr>
        <p:txBody>
          <a:bodyPr anchor="t" rtlCol="false" tIns="0" lIns="0" bIns="0" rIns="0">
            <a:spAutoFit/>
          </a:bodyPr>
          <a:lstStyle/>
          <a:p>
            <a:pPr algn="ctr">
              <a:lnSpc>
                <a:spcPts val="4434"/>
              </a:lnSpc>
              <a:spcBef>
                <a:spcPct val="0"/>
              </a:spcBef>
            </a:pPr>
            <a:r>
              <a:rPr lang="en-US" b="true" sz="3167">
                <a:solidFill>
                  <a:srgbClr val="0A032B"/>
                </a:solidFill>
                <a:latin typeface="Canva Sans Bold"/>
                <a:ea typeface="Canva Sans Bold"/>
                <a:cs typeface="Canva Sans Bold"/>
                <a:sym typeface="Canva Sans Bold"/>
              </a:rPr>
              <a:t>Karla Denisse Martínez Ponce A01641200</a:t>
            </a:r>
          </a:p>
        </p:txBody>
      </p:sp>
      <p:sp>
        <p:nvSpPr>
          <p:cNvPr name="Freeform 6" id="6"/>
          <p:cNvSpPr/>
          <p:nvPr/>
        </p:nvSpPr>
        <p:spPr>
          <a:xfrm flipH="false" flipV="false" rot="0">
            <a:off x="2491143" y="2756526"/>
            <a:ext cx="4470333" cy="6340898"/>
          </a:xfrm>
          <a:custGeom>
            <a:avLst/>
            <a:gdLst/>
            <a:ahLst/>
            <a:cxnLst/>
            <a:rect r="r" b="b" t="t" l="l"/>
            <a:pathLst>
              <a:path h="6340898" w="4470333">
                <a:moveTo>
                  <a:pt x="0" y="0"/>
                </a:moveTo>
                <a:lnTo>
                  <a:pt x="4470333" y="0"/>
                </a:lnTo>
                <a:lnTo>
                  <a:pt x="4470333" y="6340897"/>
                </a:lnTo>
                <a:lnTo>
                  <a:pt x="0" y="6340897"/>
                </a:lnTo>
                <a:lnTo>
                  <a:pt x="0" y="0"/>
                </a:lnTo>
                <a:close/>
              </a:path>
            </a:pathLst>
          </a:custGeom>
          <a:blipFill>
            <a:blip r:embed="rId2"/>
            <a:stretch>
              <a:fillRect l="0" t="0" r="0" b="0"/>
            </a:stretch>
          </a:blipFill>
        </p:spPr>
      </p:sp>
      <p:sp>
        <p:nvSpPr>
          <p:cNvPr name="TextBox 7" id="7"/>
          <p:cNvSpPr txBox="true"/>
          <p:nvPr/>
        </p:nvSpPr>
        <p:spPr>
          <a:xfrm rot="0">
            <a:off x="7983838" y="662794"/>
            <a:ext cx="9275462" cy="3257437"/>
          </a:xfrm>
          <a:prstGeom prst="rect">
            <a:avLst/>
          </a:prstGeom>
        </p:spPr>
        <p:txBody>
          <a:bodyPr anchor="t" rtlCol="false" tIns="0" lIns="0" bIns="0" rIns="0">
            <a:spAutoFit/>
          </a:bodyPr>
          <a:lstStyle/>
          <a:p>
            <a:pPr algn="l" marL="0" indent="0" lvl="0">
              <a:lnSpc>
                <a:spcPts val="11815"/>
              </a:lnSpc>
              <a:spcBef>
                <a:spcPct val="0"/>
              </a:spcBef>
            </a:pPr>
            <a:r>
              <a:rPr lang="en-US" b="true" sz="10741">
                <a:solidFill>
                  <a:srgbClr val="0A032B"/>
                </a:solidFill>
                <a:latin typeface="Neo Tech Bold"/>
                <a:ea typeface="Neo Tech Bold"/>
                <a:cs typeface="Neo Tech Bold"/>
                <a:sym typeface="Neo Tech Bold"/>
              </a:rPr>
              <a:t>INTEGRANTES DEL EQUIPO </a:t>
            </a:r>
          </a:p>
        </p:txBody>
      </p:sp>
      <p:sp>
        <p:nvSpPr>
          <p:cNvPr name="AutoShape 8" id="8"/>
          <p:cNvSpPr/>
          <p:nvPr/>
        </p:nvSpPr>
        <p:spPr>
          <a:xfrm flipV="true">
            <a:off x="7983838" y="6071897"/>
            <a:ext cx="9135594" cy="0"/>
          </a:xfrm>
          <a:prstGeom prst="line">
            <a:avLst/>
          </a:prstGeom>
          <a:ln cap="flat" w="38100">
            <a:solidFill>
              <a:srgbClr val="000000"/>
            </a:solidFill>
            <a:prstDash val="solid"/>
            <a:headEnd type="none" len="sm" w="sm"/>
            <a:tailEnd type="none" len="sm" w="sm"/>
          </a:ln>
        </p:spPr>
      </p:sp>
      <p:sp>
        <p:nvSpPr>
          <p:cNvPr name="AutoShape 9" id="9"/>
          <p:cNvSpPr/>
          <p:nvPr/>
        </p:nvSpPr>
        <p:spPr>
          <a:xfrm flipV="true">
            <a:off x="7983838" y="7048495"/>
            <a:ext cx="9135594" cy="0"/>
          </a:xfrm>
          <a:prstGeom prst="line">
            <a:avLst/>
          </a:prstGeom>
          <a:ln cap="flat" w="38100">
            <a:solidFill>
              <a:srgbClr val="000000"/>
            </a:solidFill>
            <a:prstDash val="solid"/>
            <a:headEnd type="none" len="sm" w="sm"/>
            <a:tailEnd type="none" len="sm" w="sm"/>
          </a:ln>
        </p:spPr>
      </p:sp>
      <p:sp>
        <p:nvSpPr>
          <p:cNvPr name="AutoShape 10" id="10"/>
          <p:cNvSpPr/>
          <p:nvPr/>
        </p:nvSpPr>
        <p:spPr>
          <a:xfrm flipV="true">
            <a:off x="7983838" y="8919077"/>
            <a:ext cx="9135594" cy="0"/>
          </a:xfrm>
          <a:prstGeom prst="line">
            <a:avLst/>
          </a:prstGeom>
          <a:ln cap="flat" w="38100">
            <a:solidFill>
              <a:srgbClr val="000000"/>
            </a:solidFill>
            <a:prstDash val="solid"/>
            <a:headEnd type="none" len="sm" w="sm"/>
            <a:tailEnd type="none" len="sm" w="sm"/>
          </a:ln>
        </p:spPr>
      </p:sp>
      <p:sp>
        <p:nvSpPr>
          <p:cNvPr name="AutoShape 11" id="11"/>
          <p:cNvSpPr/>
          <p:nvPr/>
        </p:nvSpPr>
        <p:spPr>
          <a:xfrm flipV="true">
            <a:off x="7983838" y="7982668"/>
            <a:ext cx="9135594" cy="0"/>
          </a:xfrm>
          <a:prstGeom prst="line">
            <a:avLst/>
          </a:prstGeom>
          <a:ln cap="flat" w="38100">
            <a:solidFill>
              <a:srgbClr val="000000"/>
            </a:solidFill>
            <a:prstDash val="solid"/>
            <a:headEnd type="none" len="sm" w="sm"/>
            <a:tailEnd type="none" len="sm" w="sm"/>
          </a:ln>
        </p:spPr>
      </p:sp>
      <p:sp>
        <p:nvSpPr>
          <p:cNvPr name="AutoShape 12" id="12"/>
          <p:cNvSpPr/>
          <p:nvPr/>
        </p:nvSpPr>
        <p:spPr>
          <a:xfrm flipV="true">
            <a:off x="7983838" y="5124450"/>
            <a:ext cx="9135594"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65E62"/>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414468" y="-767835"/>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2882367" y="362059"/>
            <a:ext cx="1998411" cy="1696151"/>
          </a:xfrm>
          <a:custGeom>
            <a:avLst/>
            <a:gdLst/>
            <a:ahLst/>
            <a:cxnLst/>
            <a:rect r="r" b="b" t="t" l="l"/>
            <a:pathLst>
              <a:path h="1696151" w="1998411">
                <a:moveTo>
                  <a:pt x="0" y="0"/>
                </a:moveTo>
                <a:lnTo>
                  <a:pt x="1998411" y="0"/>
                </a:lnTo>
                <a:lnTo>
                  <a:pt x="1998411" y="1696151"/>
                </a:lnTo>
                <a:lnTo>
                  <a:pt x="0" y="1696151"/>
                </a:lnTo>
                <a:lnTo>
                  <a:pt x="0" y="0"/>
                </a:lnTo>
                <a:close/>
              </a:path>
            </a:pathLst>
          </a:custGeom>
          <a:blipFill>
            <a:blip r:embed="rId5"/>
            <a:stretch>
              <a:fillRect l="0" t="0" r="0" b="0"/>
            </a:stretch>
          </a:blipFill>
        </p:spPr>
      </p:sp>
      <p:sp>
        <p:nvSpPr>
          <p:cNvPr name="Freeform 6" id="6"/>
          <p:cNvSpPr/>
          <p:nvPr/>
        </p:nvSpPr>
        <p:spPr>
          <a:xfrm flipH="false" flipV="false" rot="-722922">
            <a:off x="3132510" y="943672"/>
            <a:ext cx="1145372" cy="1145372"/>
          </a:xfrm>
          <a:custGeom>
            <a:avLst/>
            <a:gdLst/>
            <a:ahLst/>
            <a:cxnLst/>
            <a:rect r="r" b="b" t="t" l="l"/>
            <a:pathLst>
              <a:path h="1145372" w="1145372">
                <a:moveTo>
                  <a:pt x="0" y="0"/>
                </a:moveTo>
                <a:lnTo>
                  <a:pt x="1145372" y="0"/>
                </a:lnTo>
                <a:lnTo>
                  <a:pt x="1145372" y="1145372"/>
                </a:lnTo>
                <a:lnTo>
                  <a:pt x="0" y="1145372"/>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901309"/>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62213" y="2031163"/>
            <a:ext cx="4634836" cy="3604596"/>
          </a:xfrm>
          <a:custGeom>
            <a:avLst/>
            <a:gdLst/>
            <a:ahLst/>
            <a:cxnLst/>
            <a:rect r="r" b="b" t="t" l="l"/>
            <a:pathLst>
              <a:path h="3604596" w="4634836">
                <a:moveTo>
                  <a:pt x="0" y="0"/>
                </a:moveTo>
                <a:lnTo>
                  <a:pt x="4634837" y="0"/>
                </a:lnTo>
                <a:lnTo>
                  <a:pt x="4634837" y="3604595"/>
                </a:lnTo>
                <a:lnTo>
                  <a:pt x="0" y="3604595"/>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124526" y="5872336"/>
            <a:ext cx="2901056" cy="4114974"/>
          </a:xfrm>
          <a:custGeom>
            <a:avLst/>
            <a:gdLst/>
            <a:ahLst/>
            <a:cxnLst/>
            <a:rect r="r" b="b" t="t" l="l"/>
            <a:pathLst>
              <a:path h="4114974" w="2901056">
                <a:moveTo>
                  <a:pt x="0" y="0"/>
                </a:moveTo>
                <a:lnTo>
                  <a:pt x="2901056" y="0"/>
                </a:lnTo>
                <a:lnTo>
                  <a:pt x="2901056"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910320" y="9814180"/>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68" y="-23719"/>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sp>
        <p:nvSpPr>
          <p:cNvPr name="TextBox 18" id="18"/>
          <p:cNvSpPr txBox="true"/>
          <p:nvPr/>
        </p:nvSpPr>
        <p:spPr>
          <a:xfrm rot="0">
            <a:off x="2670150" y="1636119"/>
            <a:ext cx="12947701" cy="1729762"/>
          </a:xfrm>
          <a:prstGeom prst="rect">
            <a:avLst/>
          </a:prstGeom>
        </p:spPr>
        <p:txBody>
          <a:bodyPr anchor="t" rtlCol="false" tIns="0" lIns="0" bIns="0" rIns="0">
            <a:spAutoFit/>
          </a:bodyPr>
          <a:lstStyle/>
          <a:p>
            <a:pPr algn="ctr">
              <a:lnSpc>
                <a:spcPts val="12683"/>
              </a:lnSpc>
              <a:spcBef>
                <a:spcPct val="0"/>
              </a:spcBef>
            </a:pPr>
            <a:r>
              <a:rPr lang="en-US" b="true" sz="9059">
                <a:solidFill>
                  <a:srgbClr val="FFFFFF"/>
                </a:solidFill>
                <a:latin typeface="Neo Tech Bold"/>
                <a:ea typeface="Neo Tech Bold"/>
                <a:cs typeface="Neo Tech Bold"/>
                <a:sym typeface="Neo Tech Bold"/>
              </a:rPr>
              <a:t>Conclusión</a:t>
            </a:r>
          </a:p>
        </p:txBody>
      </p:sp>
      <p:sp>
        <p:nvSpPr>
          <p:cNvPr name="TextBox 19" id="19"/>
          <p:cNvSpPr txBox="true"/>
          <p:nvPr/>
        </p:nvSpPr>
        <p:spPr>
          <a:xfrm rot="0">
            <a:off x="2670150" y="3633787"/>
            <a:ext cx="12947701" cy="4170930"/>
          </a:xfrm>
          <a:prstGeom prst="rect">
            <a:avLst/>
          </a:prstGeom>
        </p:spPr>
        <p:txBody>
          <a:bodyPr anchor="t" rtlCol="false" tIns="0" lIns="0" bIns="0" rIns="0">
            <a:spAutoFit/>
          </a:bodyPr>
          <a:lstStyle/>
          <a:p>
            <a:pPr algn="ctr">
              <a:lnSpc>
                <a:spcPts val="3350"/>
              </a:lnSpc>
            </a:pPr>
            <a:r>
              <a:rPr lang="en-US" b="true" sz="2410" spc="132">
                <a:solidFill>
                  <a:srgbClr val="0A032B"/>
                </a:solidFill>
                <a:latin typeface="Canva Sans Bold"/>
                <a:ea typeface="Canva Sans Bold"/>
                <a:cs typeface="Canva Sans Bold"/>
                <a:sym typeface="Canva Sans Bold"/>
              </a:rPr>
              <a:t>Este proyecto demuestra la simulación del frenado magnético mediante  el análisis de la fuerza ejercida sobre un dipolo magnético.</a:t>
            </a:r>
          </a:p>
          <a:p>
            <a:pPr algn="ctr">
              <a:lnSpc>
                <a:spcPts val="3350"/>
              </a:lnSpc>
            </a:pPr>
            <a:r>
              <a:rPr lang="en-US" b="true" sz="2410" spc="132">
                <a:solidFill>
                  <a:srgbClr val="0A032B"/>
                </a:solidFill>
                <a:latin typeface="Canva Sans Bold"/>
                <a:ea typeface="Canva Sans Bold"/>
                <a:cs typeface="Canva Sans Bold"/>
                <a:sym typeface="Canva Sans Bold"/>
              </a:rPr>
              <a:t>El uso de métodos numéricos como Runge - Kutta de cuarto orden nos permitió dar resultados más precisos y estables. Además MATLAB facilito la visualización del campo magnético facilitando su cálculo y mostrando la dirección del campo magnético en el espacio.</a:t>
            </a:r>
          </a:p>
          <a:p>
            <a:pPr algn="ctr">
              <a:lnSpc>
                <a:spcPts val="3350"/>
              </a:lnSpc>
            </a:pPr>
            <a:r>
              <a:rPr lang="en-US" b="true" sz="2410" spc="132">
                <a:solidFill>
                  <a:srgbClr val="0A032B"/>
                </a:solidFill>
                <a:latin typeface="Canva Sans Bold"/>
                <a:ea typeface="Canva Sans Bold"/>
                <a:cs typeface="Canva Sans Bold"/>
                <a:sym typeface="Canva Sans Bold"/>
              </a:rPr>
              <a:t>Finalmente, la ley de Biot - Savart fue el núcleo físico y computacional del proyecto ya que sin ella no sería posible calcular el campo magnético real generado por espiras y determinar cómo actúa sobre el imán en movimiento y asi poder modelar el sistema de frenado de manera precisa.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414468" y="-767835"/>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2882367" y="362059"/>
            <a:ext cx="1998411" cy="1696151"/>
          </a:xfrm>
          <a:custGeom>
            <a:avLst/>
            <a:gdLst/>
            <a:ahLst/>
            <a:cxnLst/>
            <a:rect r="r" b="b" t="t" l="l"/>
            <a:pathLst>
              <a:path h="1696151" w="1998411">
                <a:moveTo>
                  <a:pt x="0" y="0"/>
                </a:moveTo>
                <a:lnTo>
                  <a:pt x="1998411" y="0"/>
                </a:lnTo>
                <a:lnTo>
                  <a:pt x="1998411" y="1696151"/>
                </a:lnTo>
                <a:lnTo>
                  <a:pt x="0" y="1696151"/>
                </a:lnTo>
                <a:lnTo>
                  <a:pt x="0" y="0"/>
                </a:lnTo>
                <a:close/>
              </a:path>
            </a:pathLst>
          </a:custGeom>
          <a:blipFill>
            <a:blip r:embed="rId5"/>
            <a:stretch>
              <a:fillRect l="0" t="0" r="0" b="0"/>
            </a:stretch>
          </a:blipFill>
        </p:spPr>
      </p:sp>
      <p:sp>
        <p:nvSpPr>
          <p:cNvPr name="Freeform 6" id="6"/>
          <p:cNvSpPr/>
          <p:nvPr/>
        </p:nvSpPr>
        <p:spPr>
          <a:xfrm flipH="false" flipV="false" rot="-722922">
            <a:off x="3132510" y="943672"/>
            <a:ext cx="1145372" cy="1145372"/>
          </a:xfrm>
          <a:custGeom>
            <a:avLst/>
            <a:gdLst/>
            <a:ahLst/>
            <a:cxnLst/>
            <a:rect r="r" b="b" t="t" l="l"/>
            <a:pathLst>
              <a:path h="1145372" w="1145372">
                <a:moveTo>
                  <a:pt x="0" y="0"/>
                </a:moveTo>
                <a:lnTo>
                  <a:pt x="1145372" y="0"/>
                </a:lnTo>
                <a:lnTo>
                  <a:pt x="1145372" y="1145372"/>
                </a:lnTo>
                <a:lnTo>
                  <a:pt x="0" y="1145372"/>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591320"/>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91869" y="2407795"/>
            <a:ext cx="4634836" cy="3604596"/>
          </a:xfrm>
          <a:custGeom>
            <a:avLst/>
            <a:gdLst/>
            <a:ahLst/>
            <a:cxnLst/>
            <a:rect r="r" b="b" t="t" l="l"/>
            <a:pathLst>
              <a:path h="3604596" w="4634836">
                <a:moveTo>
                  <a:pt x="0" y="0"/>
                </a:moveTo>
                <a:lnTo>
                  <a:pt x="4634836" y="0"/>
                </a:lnTo>
                <a:lnTo>
                  <a:pt x="4634836" y="3604596"/>
                </a:lnTo>
                <a:lnTo>
                  <a:pt x="0" y="3604596"/>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555205" y="5872336"/>
            <a:ext cx="2901056" cy="4114974"/>
          </a:xfrm>
          <a:custGeom>
            <a:avLst/>
            <a:gdLst/>
            <a:ahLst/>
            <a:cxnLst/>
            <a:rect r="r" b="b" t="t" l="l"/>
            <a:pathLst>
              <a:path h="4114974" w="2901056">
                <a:moveTo>
                  <a:pt x="0" y="0"/>
                </a:moveTo>
                <a:lnTo>
                  <a:pt x="2901057" y="0"/>
                </a:lnTo>
                <a:lnTo>
                  <a:pt x="2901057"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661386" y="9008257"/>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68" y="-23719"/>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sp>
        <p:nvSpPr>
          <p:cNvPr name="TextBox 18" id="18"/>
          <p:cNvSpPr txBox="true"/>
          <p:nvPr/>
        </p:nvSpPr>
        <p:spPr>
          <a:xfrm rot="0">
            <a:off x="4102380" y="2662373"/>
            <a:ext cx="10754123" cy="1698498"/>
          </a:xfrm>
          <a:prstGeom prst="rect">
            <a:avLst/>
          </a:prstGeom>
        </p:spPr>
        <p:txBody>
          <a:bodyPr anchor="t" rtlCol="false" tIns="0" lIns="0" bIns="0" rIns="0">
            <a:spAutoFit/>
          </a:bodyPr>
          <a:lstStyle/>
          <a:p>
            <a:pPr algn="ctr">
              <a:lnSpc>
                <a:spcPts val="12432"/>
              </a:lnSpc>
              <a:spcBef>
                <a:spcPct val="0"/>
              </a:spcBef>
            </a:pPr>
            <a:r>
              <a:rPr lang="en-US" sz="8880">
                <a:solidFill>
                  <a:srgbClr val="0A032B"/>
                </a:solidFill>
                <a:latin typeface="Neo Tech"/>
                <a:ea typeface="Neo Tech"/>
                <a:cs typeface="Neo Tech"/>
                <a:sym typeface="Neo Tech"/>
              </a:rPr>
              <a:t>Muchas</a:t>
            </a:r>
          </a:p>
        </p:txBody>
      </p:sp>
      <p:sp>
        <p:nvSpPr>
          <p:cNvPr name="TextBox 19" id="19"/>
          <p:cNvSpPr txBox="true"/>
          <p:nvPr/>
        </p:nvSpPr>
        <p:spPr>
          <a:xfrm rot="0">
            <a:off x="2554921" y="3531705"/>
            <a:ext cx="13900837" cy="3658234"/>
          </a:xfrm>
          <a:prstGeom prst="rect">
            <a:avLst/>
          </a:prstGeom>
        </p:spPr>
        <p:txBody>
          <a:bodyPr anchor="t" rtlCol="false" tIns="0" lIns="0" bIns="0" rIns="0">
            <a:spAutoFit/>
          </a:bodyPr>
          <a:lstStyle/>
          <a:p>
            <a:pPr algn="ctr">
              <a:lnSpc>
                <a:spcPts val="26740"/>
              </a:lnSpc>
              <a:spcBef>
                <a:spcPct val="0"/>
              </a:spcBef>
            </a:pPr>
            <a:r>
              <a:rPr lang="en-US" b="true" sz="19100">
                <a:solidFill>
                  <a:srgbClr val="0A032B"/>
                </a:solidFill>
                <a:latin typeface="Neo Tech Bold"/>
                <a:ea typeface="Neo Tech Bold"/>
                <a:cs typeface="Neo Tech Bold"/>
                <a:sym typeface="Neo Tech Bold"/>
              </a:rPr>
              <a:t>GRACIAS</a:t>
            </a:r>
          </a:p>
        </p:txBody>
      </p:sp>
      <p:sp>
        <p:nvSpPr>
          <p:cNvPr name="TextBox 20" id="20"/>
          <p:cNvSpPr txBox="true"/>
          <p:nvPr/>
        </p:nvSpPr>
        <p:spPr>
          <a:xfrm rot="0">
            <a:off x="5995096" y="6927621"/>
            <a:ext cx="6791064" cy="381762"/>
          </a:xfrm>
          <a:prstGeom prst="rect">
            <a:avLst/>
          </a:prstGeom>
        </p:spPr>
        <p:txBody>
          <a:bodyPr anchor="t" rtlCol="false" tIns="0" lIns="0" bIns="0" rIns="0">
            <a:spAutoFit/>
          </a:bodyPr>
          <a:lstStyle/>
          <a:p>
            <a:pPr algn="ctr">
              <a:lnSpc>
                <a:spcPts val="3108"/>
              </a:lnSpc>
            </a:pPr>
            <a:r>
              <a:rPr lang="en-US" b="true" sz="2220" spc="461">
                <a:solidFill>
                  <a:srgbClr val="FFFFFF"/>
                </a:solidFill>
                <a:latin typeface="Canva Sans Bold"/>
                <a:ea typeface="Canva Sans Bold"/>
                <a:cs typeface="Canva Sans Bold"/>
                <a:sym typeface="Canva Sans Bold"/>
              </a:rPr>
              <a:t>EQUIPO 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495011" y="9258300"/>
            <a:ext cx="2432160" cy="875577"/>
          </a:xfrm>
          <a:custGeom>
            <a:avLst/>
            <a:gdLst/>
            <a:ahLst/>
            <a:cxnLst/>
            <a:rect r="r" b="b" t="t" l="l"/>
            <a:pathLst>
              <a:path h="875577" w="2432160">
                <a:moveTo>
                  <a:pt x="0" y="0"/>
                </a:moveTo>
                <a:lnTo>
                  <a:pt x="2432159" y="0"/>
                </a:lnTo>
                <a:lnTo>
                  <a:pt x="2432159" y="875577"/>
                </a:lnTo>
                <a:lnTo>
                  <a:pt x="0" y="875577"/>
                </a:lnTo>
                <a:lnTo>
                  <a:pt x="0" y="0"/>
                </a:lnTo>
                <a:close/>
              </a:path>
            </a:pathLst>
          </a:custGeom>
          <a:blipFill>
            <a:blip r:embed="rId2"/>
            <a:stretch>
              <a:fillRect l="0" t="0" r="0" b="0"/>
            </a:stretch>
          </a:blipFill>
        </p:spPr>
      </p:sp>
      <p:sp>
        <p:nvSpPr>
          <p:cNvPr name="Freeform 3" id="3"/>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3"/>
            <a:stretch>
              <a:fillRect l="0" t="0" r="0" b="0"/>
            </a:stretch>
          </a:blipFill>
        </p:spPr>
      </p:sp>
      <p:sp>
        <p:nvSpPr>
          <p:cNvPr name="Freeform 4" id="4"/>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4"/>
            <a:stretch>
              <a:fillRect l="0" t="0" r="0" b="0"/>
            </a:stretch>
          </a:blipFill>
        </p:spPr>
      </p:sp>
      <p:sp>
        <p:nvSpPr>
          <p:cNvPr name="Freeform 5" id="5"/>
          <p:cNvSpPr/>
          <p:nvPr/>
        </p:nvSpPr>
        <p:spPr>
          <a:xfrm flipH="false" flipV="false" rot="1539154">
            <a:off x="6175571" y="8970361"/>
            <a:ext cx="985285" cy="2633279"/>
          </a:xfrm>
          <a:custGeom>
            <a:avLst/>
            <a:gdLst/>
            <a:ahLst/>
            <a:cxnLst/>
            <a:rect r="r" b="b" t="t" l="l"/>
            <a:pathLst>
              <a:path h="2633279" w="985285">
                <a:moveTo>
                  <a:pt x="0" y="0"/>
                </a:moveTo>
                <a:lnTo>
                  <a:pt x="985285" y="0"/>
                </a:lnTo>
                <a:lnTo>
                  <a:pt x="985285" y="2633278"/>
                </a:lnTo>
                <a:lnTo>
                  <a:pt x="0" y="2633278"/>
                </a:lnTo>
                <a:lnTo>
                  <a:pt x="0" y="0"/>
                </a:lnTo>
                <a:close/>
              </a:path>
            </a:pathLst>
          </a:custGeom>
          <a:blipFill>
            <a:blip r:embed="rId5"/>
            <a:stretch>
              <a:fillRect l="0" t="0" r="0" b="0"/>
            </a:stretch>
          </a:blipFill>
        </p:spPr>
      </p:sp>
      <p:sp>
        <p:nvSpPr>
          <p:cNvPr name="Freeform 6" id="6"/>
          <p:cNvSpPr/>
          <p:nvPr/>
        </p:nvSpPr>
        <p:spPr>
          <a:xfrm flipH="false" flipV="false" rot="-979245">
            <a:off x="15685211" y="8900462"/>
            <a:ext cx="2712275" cy="2302044"/>
          </a:xfrm>
          <a:custGeom>
            <a:avLst/>
            <a:gdLst/>
            <a:ahLst/>
            <a:cxnLst/>
            <a:rect r="r" b="b" t="t" l="l"/>
            <a:pathLst>
              <a:path h="2302044" w="2712275">
                <a:moveTo>
                  <a:pt x="0" y="0"/>
                </a:moveTo>
                <a:lnTo>
                  <a:pt x="2712275" y="0"/>
                </a:lnTo>
                <a:lnTo>
                  <a:pt x="2712275" y="2302043"/>
                </a:lnTo>
                <a:lnTo>
                  <a:pt x="0" y="2302043"/>
                </a:lnTo>
                <a:lnTo>
                  <a:pt x="0" y="0"/>
                </a:lnTo>
                <a:close/>
              </a:path>
            </a:pathLst>
          </a:custGeom>
          <a:blipFill>
            <a:blip r:embed="rId6"/>
            <a:stretch>
              <a:fillRect l="0" t="0" r="0" b="0"/>
            </a:stretch>
          </a:blipFill>
        </p:spPr>
      </p:sp>
      <p:sp>
        <p:nvSpPr>
          <p:cNvPr name="Freeform 7" id="7"/>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7"/>
            <a:stretch>
              <a:fillRect l="0" t="0" r="0" b="0"/>
            </a:stretch>
          </a:blipFill>
        </p:spPr>
      </p:sp>
      <p:sp>
        <p:nvSpPr>
          <p:cNvPr name="Freeform 8" id="8"/>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8"/>
            <a:stretch>
              <a:fillRect l="0" t="0" r="0" b="0"/>
            </a:stretch>
          </a:blipFill>
        </p:spPr>
      </p:sp>
      <p:sp>
        <p:nvSpPr>
          <p:cNvPr name="Freeform 9" id="9"/>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9"/>
            <a:stretch>
              <a:fillRect l="0" t="0" r="0" b="0"/>
            </a:stretch>
          </a:blipFill>
        </p:spPr>
      </p:sp>
      <p:sp>
        <p:nvSpPr>
          <p:cNvPr name="Freeform 10" id="10"/>
          <p:cNvSpPr/>
          <p:nvPr/>
        </p:nvSpPr>
        <p:spPr>
          <a:xfrm flipH="false" flipV="false" rot="-4896660">
            <a:off x="11375937" y="9340917"/>
            <a:ext cx="2760951" cy="1473658"/>
          </a:xfrm>
          <a:custGeom>
            <a:avLst/>
            <a:gdLst/>
            <a:ahLst/>
            <a:cxnLst/>
            <a:rect r="r" b="b" t="t" l="l"/>
            <a:pathLst>
              <a:path h="1473658" w="2760951">
                <a:moveTo>
                  <a:pt x="0" y="0"/>
                </a:moveTo>
                <a:lnTo>
                  <a:pt x="2760951" y="0"/>
                </a:lnTo>
                <a:lnTo>
                  <a:pt x="2760951" y="1473657"/>
                </a:lnTo>
                <a:lnTo>
                  <a:pt x="0" y="1473657"/>
                </a:lnTo>
                <a:lnTo>
                  <a:pt x="0" y="0"/>
                </a:lnTo>
                <a:close/>
              </a:path>
            </a:pathLst>
          </a:custGeom>
          <a:blipFill>
            <a:blip r:embed="rId10"/>
            <a:stretch>
              <a:fillRect l="0" t="0" r="0" b="0"/>
            </a:stretch>
          </a:blipFill>
        </p:spPr>
      </p:sp>
      <p:sp>
        <p:nvSpPr>
          <p:cNvPr name="Freeform 11" id="11"/>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11"/>
            <a:stretch>
              <a:fillRect l="0" t="0" r="0" b="0"/>
            </a:stretch>
          </a:blipFill>
        </p:spPr>
      </p:sp>
      <p:sp>
        <p:nvSpPr>
          <p:cNvPr name="Freeform 12" id="12"/>
          <p:cNvSpPr/>
          <p:nvPr/>
        </p:nvSpPr>
        <p:spPr>
          <a:xfrm flipH="false" flipV="false" rot="0">
            <a:off x="8084508" y="9258300"/>
            <a:ext cx="2706514" cy="1292360"/>
          </a:xfrm>
          <a:custGeom>
            <a:avLst/>
            <a:gdLst/>
            <a:ahLst/>
            <a:cxnLst/>
            <a:rect r="r" b="b" t="t" l="l"/>
            <a:pathLst>
              <a:path h="1292360" w="2706514">
                <a:moveTo>
                  <a:pt x="0" y="0"/>
                </a:moveTo>
                <a:lnTo>
                  <a:pt x="2706514" y="0"/>
                </a:lnTo>
                <a:lnTo>
                  <a:pt x="2706514" y="1292360"/>
                </a:lnTo>
                <a:lnTo>
                  <a:pt x="0" y="1292360"/>
                </a:lnTo>
                <a:lnTo>
                  <a:pt x="0" y="0"/>
                </a:lnTo>
                <a:close/>
              </a:path>
            </a:pathLst>
          </a:custGeom>
          <a:blipFill>
            <a:blip r:embed="rId12"/>
            <a:stretch>
              <a:fillRect l="0" t="0" r="0" b="0"/>
            </a:stretch>
          </a:blipFill>
        </p:spPr>
      </p:sp>
      <p:sp>
        <p:nvSpPr>
          <p:cNvPr name="TextBox 13" id="13"/>
          <p:cNvSpPr txBox="true"/>
          <p:nvPr/>
        </p:nvSpPr>
        <p:spPr>
          <a:xfrm rot="0">
            <a:off x="1834181" y="1817478"/>
            <a:ext cx="15207167" cy="129290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Bibliografía </a:t>
            </a:r>
          </a:p>
        </p:txBody>
      </p:sp>
      <p:sp>
        <p:nvSpPr>
          <p:cNvPr name="TextBox 14" id="14"/>
          <p:cNvSpPr txBox="true"/>
          <p:nvPr/>
        </p:nvSpPr>
        <p:spPr>
          <a:xfrm rot="0">
            <a:off x="458948" y="3081807"/>
            <a:ext cx="17340708" cy="6789690"/>
          </a:xfrm>
          <a:prstGeom prst="rect">
            <a:avLst/>
          </a:prstGeom>
        </p:spPr>
        <p:txBody>
          <a:bodyPr anchor="t" rtlCol="false" tIns="0" lIns="0" bIns="0" rIns="0">
            <a:spAutoFit/>
          </a:bodyPr>
          <a:lstStyle/>
          <a:p>
            <a:pPr algn="just" marL="519606" indent="-259803" lvl="1">
              <a:lnSpc>
                <a:spcPts val="3200"/>
              </a:lnSpc>
              <a:buFont typeface="Arial"/>
              <a:buChar char="•"/>
            </a:pPr>
            <a:r>
              <a:rPr lang="en-US" sz="2406">
                <a:solidFill>
                  <a:srgbClr val="0A032B"/>
                </a:solidFill>
                <a:latin typeface="Canva Sans"/>
                <a:ea typeface="Canva Sans"/>
                <a:cs typeface="Canva Sans"/>
                <a:sym typeface="Canva Sans"/>
              </a:rPr>
              <a:t>Universidad Complutense de Madrid. (s.f.). Universidad Complutense de Madrid. https://www.ucm.es/data/cont/docs/76-2013-07-11-25_Magnetic_brake.pdf</a:t>
            </a:r>
          </a:p>
          <a:p>
            <a:pPr algn="just" marL="519606" indent="-259803" lvl="1">
              <a:lnSpc>
                <a:spcPts val="3200"/>
              </a:lnSpc>
              <a:buFont typeface="Arial"/>
              <a:buChar char="•"/>
            </a:pPr>
            <a:r>
              <a:rPr lang="en-US" sz="2406">
                <a:solidFill>
                  <a:srgbClr val="0A032B"/>
                </a:solidFill>
                <a:latin typeface="Canva Sans"/>
                <a:ea typeface="Canva Sans"/>
                <a:cs typeface="Canva Sans"/>
                <a:sym typeface="Canva Sans"/>
              </a:rPr>
              <a:t>Magnetismo - Concepto, historia y aplicaciones. (n.d.). Concepto.de. </a:t>
            </a:r>
            <a:r>
              <a:rPr lang="en-US" sz="2406" u="sng">
                <a:solidFill>
                  <a:srgbClr val="0A032B"/>
                </a:solidFill>
                <a:latin typeface="Canva Sans"/>
                <a:ea typeface="Canva Sans"/>
                <a:cs typeface="Canva Sans"/>
                <a:sym typeface="Canva Sans"/>
                <a:hlinkClick r:id="rId13" tooltip="https://concepto.de/magnetismo/"/>
              </a:rPr>
              <a:t>https://concepto.de/magnetismo/</a:t>
            </a:r>
            <a:r>
              <a:rPr lang="en-US" sz="2406">
                <a:solidFill>
                  <a:srgbClr val="0A032B"/>
                </a:solidFill>
                <a:latin typeface="Canva Sans"/>
                <a:ea typeface="Canva Sans"/>
                <a:cs typeface="Canva Sans"/>
                <a:sym typeface="Canva Sans"/>
              </a:rPr>
              <a:t> </a:t>
            </a:r>
          </a:p>
          <a:p>
            <a:pPr algn="just" marL="519606" indent="-259803" lvl="1">
              <a:lnSpc>
                <a:spcPts val="3200"/>
              </a:lnSpc>
              <a:buFont typeface="Arial"/>
              <a:buChar char="•"/>
            </a:pPr>
            <a:r>
              <a:rPr lang="en-US" sz="2406">
                <a:solidFill>
                  <a:srgbClr val="0A032B"/>
                </a:solidFill>
                <a:latin typeface="Canva Sans"/>
                <a:ea typeface="Canva Sans"/>
                <a:cs typeface="Canva Sans"/>
                <a:sym typeface="Canva Sans"/>
              </a:rPr>
              <a:t>Campo Magnético - Concepto, origen, tipos y características. (n.d.). </a:t>
            </a:r>
            <a:r>
              <a:rPr lang="en-US" sz="2406" u="sng">
                <a:solidFill>
                  <a:srgbClr val="0A032B"/>
                </a:solidFill>
                <a:latin typeface="Canva Sans"/>
                <a:ea typeface="Canva Sans"/>
                <a:cs typeface="Canva Sans"/>
                <a:sym typeface="Canva Sans"/>
                <a:hlinkClick r:id="rId14" tooltip="https://concepto.de/campo-magnetico/"/>
              </a:rPr>
              <a:t>https://concepto.de/campo-magnetico/</a:t>
            </a:r>
            <a:r>
              <a:rPr lang="en-US" sz="2406">
                <a:solidFill>
                  <a:srgbClr val="0A032B"/>
                </a:solidFill>
                <a:latin typeface="Canva Sans"/>
                <a:ea typeface="Canva Sans"/>
                <a:cs typeface="Canva Sans"/>
                <a:sym typeface="Canva Sans"/>
              </a:rPr>
              <a:t> </a:t>
            </a:r>
          </a:p>
          <a:p>
            <a:pPr algn="just" marL="519606" indent="-259803" lvl="1">
              <a:lnSpc>
                <a:spcPts val="3200"/>
              </a:lnSpc>
              <a:buFont typeface="Arial"/>
              <a:buChar char="•"/>
            </a:pPr>
            <a:r>
              <a:rPr lang="en-US" sz="2406">
                <a:solidFill>
                  <a:srgbClr val="0A032B"/>
                </a:solidFill>
                <a:latin typeface="Canva Sans"/>
                <a:ea typeface="Canva Sans"/>
                <a:cs typeface="Canva Sans"/>
                <a:sym typeface="Canva Sans"/>
              </a:rPr>
              <a:t>Matan. (2024, March 21). Frenado Magnético: Explicación y Uso – Electricity – Magnetism. Electricity-Magnetism.org. </a:t>
            </a:r>
            <a:r>
              <a:rPr lang="en-US" sz="2406" u="sng">
                <a:solidFill>
                  <a:srgbClr val="0A032B"/>
                </a:solidFill>
                <a:latin typeface="Canva Sans"/>
                <a:ea typeface="Canva Sans"/>
                <a:cs typeface="Canva Sans"/>
                <a:sym typeface="Canva Sans"/>
                <a:hlinkClick r:id="rId15" tooltip="https://www.electricity-magnetism.org/es/frenado-magnetico-explicacion-y-uso/"/>
              </a:rPr>
              <a:t>https://www.electricity-magnetism.org/es/frenado-magnetico-explicacion-y-uso/</a:t>
            </a:r>
            <a:r>
              <a:rPr lang="en-US" sz="2406">
                <a:solidFill>
                  <a:srgbClr val="0A032B"/>
                </a:solidFill>
                <a:latin typeface="Canva Sans"/>
                <a:ea typeface="Canva Sans"/>
                <a:cs typeface="Canva Sans"/>
                <a:sym typeface="Canva Sans"/>
              </a:rPr>
              <a:t> </a:t>
            </a:r>
          </a:p>
          <a:p>
            <a:pPr algn="just" marL="519606" indent="-259803" lvl="1">
              <a:lnSpc>
                <a:spcPts val="3200"/>
              </a:lnSpc>
              <a:buFont typeface="Arial"/>
              <a:buChar char="•"/>
            </a:pPr>
            <a:r>
              <a:rPr lang="en-US" sz="2406">
                <a:solidFill>
                  <a:srgbClr val="0A032B"/>
                </a:solidFill>
                <a:latin typeface="Canva Sans"/>
                <a:ea typeface="Canva Sans"/>
                <a:cs typeface="Canva Sans"/>
                <a:sym typeface="Canva Sans"/>
              </a:rPr>
              <a:t>Zapata, F. (2020, June 29). Ley de Biot-Savart: fórmula, demostración, aplicaciones, ejercicios. Lifeder. </a:t>
            </a:r>
            <a:r>
              <a:rPr lang="en-US" sz="2406" u="sng">
                <a:solidFill>
                  <a:srgbClr val="0A032B"/>
                </a:solidFill>
                <a:latin typeface="Canva Sans"/>
                <a:ea typeface="Canva Sans"/>
                <a:cs typeface="Canva Sans"/>
                <a:sym typeface="Canva Sans"/>
                <a:hlinkClick r:id="rId16" tooltip="https://www.lifeder.com/ley-biot-savart/"/>
              </a:rPr>
              <a:t>https://www.lifeder.com/ley-biot-savart/</a:t>
            </a:r>
            <a:r>
              <a:rPr lang="en-US" sz="2406">
                <a:solidFill>
                  <a:srgbClr val="0A032B"/>
                </a:solidFill>
                <a:latin typeface="Canva Sans"/>
                <a:ea typeface="Canva Sans"/>
                <a:cs typeface="Canva Sans"/>
                <a:sym typeface="Canva Sans"/>
              </a:rPr>
              <a:t> </a:t>
            </a:r>
          </a:p>
          <a:p>
            <a:pPr algn="just" marL="519606" indent="-259803" lvl="1">
              <a:lnSpc>
                <a:spcPts val="3200"/>
              </a:lnSpc>
              <a:buFont typeface="Arial"/>
              <a:buChar char="•"/>
            </a:pPr>
            <a:r>
              <a:rPr lang="en-US" sz="2406">
                <a:solidFill>
                  <a:srgbClr val="0A032B"/>
                </a:solidFill>
                <a:latin typeface="Canva Sans"/>
                <a:ea typeface="Canva Sans"/>
                <a:cs typeface="Canva Sans"/>
                <a:sym typeface="Canva Sans"/>
              </a:rPr>
              <a:t>Matan. (2023, November 13). ¿Cómo funciona una corriente de Foucault? – Electricity – Magnetism. Electricity-Magnetism.org. </a:t>
            </a:r>
            <a:r>
              <a:rPr lang="en-US" sz="2406" u="sng">
                <a:solidFill>
                  <a:srgbClr val="0A032B"/>
                </a:solidFill>
                <a:latin typeface="Canva Sans"/>
                <a:ea typeface="Canva Sans"/>
                <a:cs typeface="Canva Sans"/>
                <a:sym typeface="Canva Sans"/>
                <a:hlinkClick r:id="rId17" tooltip="https://www.electricity-magnetism.org/es/como-funciona-una-corriente-de-foucault/"/>
              </a:rPr>
              <a:t>https://www.electricity-magnetism.org/es/como-funciona-una-corriente-de-foucault/</a:t>
            </a:r>
            <a:r>
              <a:rPr lang="en-US" sz="2406">
                <a:solidFill>
                  <a:srgbClr val="0A032B"/>
                </a:solidFill>
                <a:latin typeface="Canva Sans"/>
                <a:ea typeface="Canva Sans"/>
                <a:cs typeface="Canva Sans"/>
                <a:sym typeface="Canva Sans"/>
              </a:rPr>
              <a:t> </a:t>
            </a:r>
          </a:p>
          <a:p>
            <a:pPr algn="just" marL="519606" indent="-259803" lvl="1">
              <a:lnSpc>
                <a:spcPts val="3200"/>
              </a:lnSpc>
              <a:buFont typeface="Arial"/>
              <a:buChar char="•"/>
            </a:pPr>
            <a:r>
              <a:rPr lang="en-US" sz="2406">
                <a:solidFill>
                  <a:srgbClr val="0A032B"/>
                </a:solidFill>
                <a:latin typeface="Canva Sans"/>
                <a:ea typeface="Canva Sans"/>
                <a:cs typeface="Canva Sans"/>
                <a:sym typeface="Canva Sans"/>
              </a:rPr>
              <a:t>FRENOS MÁGNETICOS. (s. f.). [Conjunto de datos]. https://www.canva.com/design/DAGm1AwEIBw/bUV-D2ljb00Xl0nD6Vh7VQ/edit</a:t>
            </a:r>
          </a:p>
          <a:p>
            <a:pPr algn="just" marL="519606" indent="-259803" lvl="1">
              <a:lnSpc>
                <a:spcPts val="3200"/>
              </a:lnSpc>
              <a:buFont typeface="Arial"/>
              <a:buChar char="•"/>
            </a:pPr>
            <a:r>
              <a:rPr lang="en-US" sz="2406">
                <a:solidFill>
                  <a:srgbClr val="0A032B"/>
                </a:solidFill>
                <a:latin typeface="Canva Sans"/>
                <a:ea typeface="Canva Sans"/>
                <a:cs typeface="Canva Sans"/>
                <a:sym typeface="Canva Sans"/>
              </a:rPr>
              <a:t>https://www.areatecnologia.com. (s. f.). Freno magnético Aprende todo facil. https://www.areatecnologia.com/mecanismos/freno-magnetico.html</a:t>
            </a:r>
          </a:p>
          <a:p>
            <a:pPr algn="just">
              <a:lnSpc>
                <a:spcPts val="3200"/>
              </a:lnSpc>
            </a:pPr>
          </a:p>
          <a:p>
            <a:pPr algn="just" marL="0" indent="0" lvl="0">
              <a:lnSpc>
                <a:spcPts val="3200"/>
              </a:lnSpc>
            </a:pPr>
          </a:p>
          <a:p>
            <a:pPr algn="just" marL="0" indent="0" lvl="0">
              <a:lnSpc>
                <a:spcPts val="32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26AB1"/>
        </a:solidFill>
      </p:bgPr>
    </p:bg>
    <p:spTree>
      <p:nvGrpSpPr>
        <p:cNvPr id="1" name=""/>
        <p:cNvGrpSpPr/>
        <p:nvPr/>
      </p:nvGrpSpPr>
      <p:grpSpPr>
        <a:xfrm>
          <a:off x="0" y="0"/>
          <a:ext cx="0" cy="0"/>
          <a:chOff x="0" y="0"/>
          <a:chExt cx="0" cy="0"/>
        </a:xfrm>
      </p:grpSpPr>
      <p:sp>
        <p:nvSpPr>
          <p:cNvPr name="Freeform 2" id="2"/>
          <p:cNvSpPr/>
          <p:nvPr/>
        </p:nvSpPr>
        <p:spPr>
          <a:xfrm flipH="false" flipV="false" rot="-2465428">
            <a:off x="-369596" y="488447"/>
            <a:ext cx="3226619" cy="1722208"/>
          </a:xfrm>
          <a:custGeom>
            <a:avLst/>
            <a:gdLst/>
            <a:ahLst/>
            <a:cxnLst/>
            <a:rect r="r" b="b" t="t" l="l"/>
            <a:pathLst>
              <a:path h="1722208" w="3226619">
                <a:moveTo>
                  <a:pt x="0" y="0"/>
                </a:moveTo>
                <a:lnTo>
                  <a:pt x="3226620" y="0"/>
                </a:lnTo>
                <a:lnTo>
                  <a:pt x="3226620" y="1722208"/>
                </a:lnTo>
                <a:lnTo>
                  <a:pt x="0" y="1722208"/>
                </a:lnTo>
                <a:lnTo>
                  <a:pt x="0" y="0"/>
                </a:lnTo>
                <a:close/>
              </a:path>
            </a:pathLst>
          </a:custGeom>
          <a:blipFill>
            <a:blip r:embed="rId2"/>
            <a:stretch>
              <a:fillRect l="0" t="0" r="0" b="0"/>
            </a:stretch>
          </a:blipFill>
        </p:spPr>
      </p:sp>
      <p:sp>
        <p:nvSpPr>
          <p:cNvPr name="Freeform 3" id="3"/>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3"/>
            <a:stretch>
              <a:fillRect l="0" t="0" r="0" b="0"/>
            </a:stretch>
          </a:blipFill>
        </p:spPr>
      </p:sp>
      <p:sp>
        <p:nvSpPr>
          <p:cNvPr name="Freeform 4" id="4"/>
          <p:cNvSpPr/>
          <p:nvPr/>
        </p:nvSpPr>
        <p:spPr>
          <a:xfrm flipH="false" flipV="false" rot="6678109">
            <a:off x="9414468" y="-767835"/>
            <a:ext cx="1200760" cy="3209158"/>
          </a:xfrm>
          <a:custGeom>
            <a:avLst/>
            <a:gdLst/>
            <a:ahLst/>
            <a:cxnLst/>
            <a:rect r="r" b="b" t="t" l="l"/>
            <a:pathLst>
              <a:path h="3209158" w="1200760">
                <a:moveTo>
                  <a:pt x="0" y="0"/>
                </a:moveTo>
                <a:lnTo>
                  <a:pt x="1200760" y="0"/>
                </a:lnTo>
                <a:lnTo>
                  <a:pt x="1200760" y="3209158"/>
                </a:lnTo>
                <a:lnTo>
                  <a:pt x="0" y="3209158"/>
                </a:lnTo>
                <a:lnTo>
                  <a:pt x="0" y="0"/>
                </a:lnTo>
                <a:close/>
              </a:path>
            </a:pathLst>
          </a:custGeom>
          <a:blipFill>
            <a:blip r:embed="rId4"/>
            <a:stretch>
              <a:fillRect l="0" t="0" r="0" b="0"/>
            </a:stretch>
          </a:blipFill>
        </p:spPr>
      </p:sp>
      <p:sp>
        <p:nvSpPr>
          <p:cNvPr name="Freeform 5" id="5"/>
          <p:cNvSpPr/>
          <p:nvPr/>
        </p:nvSpPr>
        <p:spPr>
          <a:xfrm flipH="false" flipV="false" rot="1176437">
            <a:off x="12882367" y="362059"/>
            <a:ext cx="1998411" cy="1696151"/>
          </a:xfrm>
          <a:custGeom>
            <a:avLst/>
            <a:gdLst/>
            <a:ahLst/>
            <a:cxnLst/>
            <a:rect r="r" b="b" t="t" l="l"/>
            <a:pathLst>
              <a:path h="1696151" w="1998411">
                <a:moveTo>
                  <a:pt x="0" y="0"/>
                </a:moveTo>
                <a:lnTo>
                  <a:pt x="1998411" y="0"/>
                </a:lnTo>
                <a:lnTo>
                  <a:pt x="1998411" y="1696151"/>
                </a:lnTo>
                <a:lnTo>
                  <a:pt x="0" y="1696151"/>
                </a:lnTo>
                <a:lnTo>
                  <a:pt x="0" y="0"/>
                </a:lnTo>
                <a:close/>
              </a:path>
            </a:pathLst>
          </a:custGeom>
          <a:blipFill>
            <a:blip r:embed="rId5"/>
            <a:stretch>
              <a:fillRect l="0" t="0" r="0" b="0"/>
            </a:stretch>
          </a:blipFill>
        </p:spPr>
      </p:sp>
      <p:sp>
        <p:nvSpPr>
          <p:cNvPr name="Freeform 6" id="6"/>
          <p:cNvSpPr/>
          <p:nvPr/>
        </p:nvSpPr>
        <p:spPr>
          <a:xfrm flipH="false" flipV="false" rot="-722922">
            <a:off x="3132510" y="943672"/>
            <a:ext cx="1145372" cy="1145372"/>
          </a:xfrm>
          <a:custGeom>
            <a:avLst/>
            <a:gdLst/>
            <a:ahLst/>
            <a:cxnLst/>
            <a:rect r="r" b="b" t="t" l="l"/>
            <a:pathLst>
              <a:path h="1145372" w="1145372">
                <a:moveTo>
                  <a:pt x="0" y="0"/>
                </a:moveTo>
                <a:lnTo>
                  <a:pt x="1145372" y="0"/>
                </a:lnTo>
                <a:lnTo>
                  <a:pt x="1145372" y="1145372"/>
                </a:lnTo>
                <a:lnTo>
                  <a:pt x="0" y="1145372"/>
                </a:lnTo>
                <a:lnTo>
                  <a:pt x="0" y="0"/>
                </a:lnTo>
                <a:close/>
              </a:path>
            </a:pathLst>
          </a:custGeom>
          <a:blipFill>
            <a:blip r:embed="rId6"/>
            <a:stretch>
              <a:fillRect l="0" t="0" r="0" b="0"/>
            </a:stretch>
          </a:blipFill>
        </p:spPr>
      </p:sp>
      <p:sp>
        <p:nvSpPr>
          <p:cNvPr name="Freeform 7" id="7"/>
          <p:cNvSpPr/>
          <p:nvPr/>
        </p:nvSpPr>
        <p:spPr>
          <a:xfrm flipH="false" flipV="false" rot="651409">
            <a:off x="16469482" y="2759202"/>
            <a:ext cx="1089779" cy="249287"/>
          </a:xfrm>
          <a:custGeom>
            <a:avLst/>
            <a:gdLst/>
            <a:ahLst/>
            <a:cxnLst/>
            <a:rect r="r" b="b" t="t" l="l"/>
            <a:pathLst>
              <a:path h="249287" w="1089779">
                <a:moveTo>
                  <a:pt x="0" y="0"/>
                </a:moveTo>
                <a:lnTo>
                  <a:pt x="1089779" y="0"/>
                </a:lnTo>
                <a:lnTo>
                  <a:pt x="1089779" y="249287"/>
                </a:lnTo>
                <a:lnTo>
                  <a:pt x="0" y="249287"/>
                </a:lnTo>
                <a:lnTo>
                  <a:pt x="0" y="0"/>
                </a:lnTo>
                <a:close/>
              </a:path>
            </a:pathLst>
          </a:custGeom>
          <a:blipFill>
            <a:blip r:embed="rId7"/>
            <a:stretch>
              <a:fillRect l="0" t="0" r="0" b="0"/>
            </a:stretch>
          </a:blipFill>
        </p:spPr>
      </p:sp>
      <p:sp>
        <p:nvSpPr>
          <p:cNvPr name="Freeform 8" id="8"/>
          <p:cNvSpPr/>
          <p:nvPr/>
        </p:nvSpPr>
        <p:spPr>
          <a:xfrm flipH="false" flipV="false" rot="2086838">
            <a:off x="15419014" y="4901309"/>
            <a:ext cx="4462061" cy="1104360"/>
          </a:xfrm>
          <a:custGeom>
            <a:avLst/>
            <a:gdLst/>
            <a:ahLst/>
            <a:cxnLst/>
            <a:rect r="r" b="b" t="t" l="l"/>
            <a:pathLst>
              <a:path h="1104360" w="4462061">
                <a:moveTo>
                  <a:pt x="0" y="0"/>
                </a:moveTo>
                <a:lnTo>
                  <a:pt x="4462061" y="0"/>
                </a:lnTo>
                <a:lnTo>
                  <a:pt x="4462061" y="1104360"/>
                </a:lnTo>
                <a:lnTo>
                  <a:pt x="0" y="1104360"/>
                </a:lnTo>
                <a:lnTo>
                  <a:pt x="0" y="0"/>
                </a:lnTo>
                <a:close/>
              </a:path>
            </a:pathLst>
          </a:custGeom>
          <a:blipFill>
            <a:blip r:embed="rId8"/>
            <a:stretch>
              <a:fillRect l="0" t="0" r="0" b="0"/>
            </a:stretch>
          </a:blipFill>
        </p:spPr>
      </p:sp>
      <p:sp>
        <p:nvSpPr>
          <p:cNvPr name="Freeform 9" id="9"/>
          <p:cNvSpPr/>
          <p:nvPr/>
        </p:nvSpPr>
        <p:spPr>
          <a:xfrm flipH="false" flipV="false" rot="-755236">
            <a:off x="-1791869" y="2407795"/>
            <a:ext cx="4634836" cy="3604596"/>
          </a:xfrm>
          <a:custGeom>
            <a:avLst/>
            <a:gdLst/>
            <a:ahLst/>
            <a:cxnLst/>
            <a:rect r="r" b="b" t="t" l="l"/>
            <a:pathLst>
              <a:path h="3604596" w="4634836">
                <a:moveTo>
                  <a:pt x="0" y="0"/>
                </a:moveTo>
                <a:lnTo>
                  <a:pt x="4634836" y="0"/>
                </a:lnTo>
                <a:lnTo>
                  <a:pt x="4634836" y="3604596"/>
                </a:lnTo>
                <a:lnTo>
                  <a:pt x="0" y="3604596"/>
                </a:lnTo>
                <a:lnTo>
                  <a:pt x="0" y="0"/>
                </a:lnTo>
                <a:close/>
              </a:path>
            </a:pathLst>
          </a:custGeom>
          <a:blipFill>
            <a:blip r:embed="rId9"/>
            <a:stretch>
              <a:fillRect l="0" t="0" r="-1166" b="0"/>
            </a:stretch>
          </a:blipFill>
        </p:spPr>
      </p:sp>
      <p:sp>
        <p:nvSpPr>
          <p:cNvPr name="Freeform 10" id="10"/>
          <p:cNvSpPr/>
          <p:nvPr/>
        </p:nvSpPr>
        <p:spPr>
          <a:xfrm flipH="false" flipV="false" rot="3538583">
            <a:off x="14258998" y="8748817"/>
            <a:ext cx="7456439" cy="1314197"/>
          </a:xfrm>
          <a:custGeom>
            <a:avLst/>
            <a:gdLst/>
            <a:ahLst/>
            <a:cxnLst/>
            <a:rect r="r" b="b" t="t" l="l"/>
            <a:pathLst>
              <a:path h="1314197" w="7456439">
                <a:moveTo>
                  <a:pt x="0" y="0"/>
                </a:moveTo>
                <a:lnTo>
                  <a:pt x="7456439" y="0"/>
                </a:lnTo>
                <a:lnTo>
                  <a:pt x="7456439" y="1314197"/>
                </a:lnTo>
                <a:lnTo>
                  <a:pt x="0" y="1314197"/>
                </a:lnTo>
                <a:lnTo>
                  <a:pt x="0" y="0"/>
                </a:lnTo>
                <a:close/>
              </a:path>
            </a:pathLst>
          </a:custGeom>
          <a:blipFill>
            <a:blip r:embed="rId10"/>
            <a:stretch>
              <a:fillRect l="0" t="0" r="0" b="0"/>
            </a:stretch>
          </a:blipFill>
        </p:spPr>
      </p:sp>
      <p:sp>
        <p:nvSpPr>
          <p:cNvPr name="Freeform 11" id="11"/>
          <p:cNvSpPr/>
          <p:nvPr/>
        </p:nvSpPr>
        <p:spPr>
          <a:xfrm flipH="false" flipV="false" rot="0">
            <a:off x="555205" y="5872336"/>
            <a:ext cx="2901056" cy="4114974"/>
          </a:xfrm>
          <a:custGeom>
            <a:avLst/>
            <a:gdLst/>
            <a:ahLst/>
            <a:cxnLst/>
            <a:rect r="r" b="b" t="t" l="l"/>
            <a:pathLst>
              <a:path h="4114974" w="2901056">
                <a:moveTo>
                  <a:pt x="0" y="0"/>
                </a:moveTo>
                <a:lnTo>
                  <a:pt x="2901057" y="0"/>
                </a:lnTo>
                <a:lnTo>
                  <a:pt x="2901057" y="4114974"/>
                </a:lnTo>
                <a:lnTo>
                  <a:pt x="0" y="4114974"/>
                </a:lnTo>
                <a:lnTo>
                  <a:pt x="0" y="0"/>
                </a:lnTo>
                <a:close/>
              </a:path>
            </a:pathLst>
          </a:custGeom>
          <a:blipFill>
            <a:blip r:embed="rId11"/>
            <a:stretch>
              <a:fillRect l="0" t="0" r="0" b="0"/>
            </a:stretch>
          </a:blipFill>
        </p:spPr>
      </p:sp>
      <p:sp>
        <p:nvSpPr>
          <p:cNvPr name="Freeform 12" id="12"/>
          <p:cNvSpPr/>
          <p:nvPr/>
        </p:nvSpPr>
        <p:spPr>
          <a:xfrm flipH="false" flipV="false" rot="-755236">
            <a:off x="11648081" y="7903116"/>
            <a:ext cx="4865598" cy="3740428"/>
          </a:xfrm>
          <a:custGeom>
            <a:avLst/>
            <a:gdLst/>
            <a:ahLst/>
            <a:cxnLst/>
            <a:rect r="r" b="b" t="t" l="l"/>
            <a:pathLst>
              <a:path h="3740428" w="4865598">
                <a:moveTo>
                  <a:pt x="0" y="0"/>
                </a:moveTo>
                <a:lnTo>
                  <a:pt x="4865598" y="0"/>
                </a:lnTo>
                <a:lnTo>
                  <a:pt x="4865598" y="3740429"/>
                </a:lnTo>
                <a:lnTo>
                  <a:pt x="0" y="3740429"/>
                </a:lnTo>
                <a:lnTo>
                  <a:pt x="0" y="0"/>
                </a:lnTo>
                <a:close/>
              </a:path>
            </a:pathLst>
          </a:custGeom>
          <a:blipFill>
            <a:blip r:embed="rId9"/>
            <a:stretch>
              <a:fillRect l="0" t="0" r="0" b="0"/>
            </a:stretch>
          </a:blipFill>
        </p:spPr>
      </p:sp>
      <p:sp>
        <p:nvSpPr>
          <p:cNvPr name="Freeform 13" id="13"/>
          <p:cNvSpPr/>
          <p:nvPr/>
        </p:nvSpPr>
        <p:spPr>
          <a:xfrm flipH="false" flipV="false" rot="-3757539">
            <a:off x="9194787" y="8450999"/>
            <a:ext cx="1058798" cy="2655294"/>
          </a:xfrm>
          <a:custGeom>
            <a:avLst/>
            <a:gdLst/>
            <a:ahLst/>
            <a:cxnLst/>
            <a:rect r="r" b="b" t="t" l="l"/>
            <a:pathLst>
              <a:path h="2655294" w="1058798">
                <a:moveTo>
                  <a:pt x="0" y="0"/>
                </a:moveTo>
                <a:lnTo>
                  <a:pt x="1058798" y="0"/>
                </a:lnTo>
                <a:lnTo>
                  <a:pt x="1058798" y="2655293"/>
                </a:lnTo>
                <a:lnTo>
                  <a:pt x="0" y="2655293"/>
                </a:lnTo>
                <a:lnTo>
                  <a:pt x="0" y="0"/>
                </a:lnTo>
                <a:close/>
              </a:path>
            </a:pathLst>
          </a:custGeom>
          <a:blipFill>
            <a:blip r:embed="rId12"/>
            <a:stretch>
              <a:fillRect l="0" t="0" r="0" b="0"/>
            </a:stretch>
          </a:blipFill>
        </p:spPr>
      </p:sp>
      <p:sp>
        <p:nvSpPr>
          <p:cNvPr name="Freeform 14" id="14"/>
          <p:cNvSpPr/>
          <p:nvPr/>
        </p:nvSpPr>
        <p:spPr>
          <a:xfrm flipH="false" flipV="false" rot="-6764936">
            <a:off x="2910320" y="9244805"/>
            <a:ext cx="4128586" cy="1021825"/>
          </a:xfrm>
          <a:custGeom>
            <a:avLst/>
            <a:gdLst/>
            <a:ahLst/>
            <a:cxnLst/>
            <a:rect r="r" b="b" t="t" l="l"/>
            <a:pathLst>
              <a:path h="1021825" w="4128586">
                <a:moveTo>
                  <a:pt x="0" y="0"/>
                </a:moveTo>
                <a:lnTo>
                  <a:pt x="4128586" y="0"/>
                </a:lnTo>
                <a:lnTo>
                  <a:pt x="4128586" y="1021825"/>
                </a:lnTo>
                <a:lnTo>
                  <a:pt x="0" y="1021825"/>
                </a:lnTo>
                <a:lnTo>
                  <a:pt x="0" y="0"/>
                </a:lnTo>
                <a:close/>
              </a:path>
            </a:pathLst>
          </a:custGeom>
          <a:blipFill>
            <a:blip r:embed="rId8"/>
            <a:stretch>
              <a:fillRect l="0" t="0" r="0" b="0"/>
            </a:stretch>
          </a:blipFill>
        </p:spPr>
      </p:sp>
      <p:sp>
        <p:nvSpPr>
          <p:cNvPr name="Freeform 15" id="15"/>
          <p:cNvSpPr/>
          <p:nvPr/>
        </p:nvSpPr>
        <p:spPr>
          <a:xfrm flipH="false" flipV="false" rot="-722922">
            <a:off x="15004443" y="7891104"/>
            <a:ext cx="996358" cy="996358"/>
          </a:xfrm>
          <a:custGeom>
            <a:avLst/>
            <a:gdLst/>
            <a:ahLst/>
            <a:cxnLst/>
            <a:rect r="r" b="b" t="t" l="l"/>
            <a:pathLst>
              <a:path h="996358" w="996358">
                <a:moveTo>
                  <a:pt x="0" y="0"/>
                </a:moveTo>
                <a:lnTo>
                  <a:pt x="996358" y="0"/>
                </a:lnTo>
                <a:lnTo>
                  <a:pt x="996358" y="996358"/>
                </a:lnTo>
                <a:lnTo>
                  <a:pt x="0" y="996358"/>
                </a:lnTo>
                <a:lnTo>
                  <a:pt x="0" y="0"/>
                </a:lnTo>
                <a:close/>
              </a:path>
            </a:pathLst>
          </a:custGeom>
          <a:blipFill>
            <a:blip r:embed="rId6"/>
            <a:stretch>
              <a:fillRect l="0" t="0" r="0" b="0"/>
            </a:stretch>
          </a:blipFill>
        </p:spPr>
      </p:sp>
      <p:sp>
        <p:nvSpPr>
          <p:cNvPr name="Freeform 16" id="16"/>
          <p:cNvSpPr/>
          <p:nvPr/>
        </p:nvSpPr>
        <p:spPr>
          <a:xfrm flipH="false" flipV="false" rot="1751537">
            <a:off x="6135201" y="9262965"/>
            <a:ext cx="1249837" cy="285900"/>
          </a:xfrm>
          <a:custGeom>
            <a:avLst/>
            <a:gdLst/>
            <a:ahLst/>
            <a:cxnLst/>
            <a:rect r="r" b="b" t="t" l="l"/>
            <a:pathLst>
              <a:path h="285900" w="1249837">
                <a:moveTo>
                  <a:pt x="0" y="0"/>
                </a:moveTo>
                <a:lnTo>
                  <a:pt x="1249837" y="0"/>
                </a:lnTo>
                <a:lnTo>
                  <a:pt x="1249837" y="285901"/>
                </a:lnTo>
                <a:lnTo>
                  <a:pt x="0" y="285901"/>
                </a:lnTo>
                <a:lnTo>
                  <a:pt x="0" y="0"/>
                </a:lnTo>
                <a:close/>
              </a:path>
            </a:pathLst>
          </a:custGeom>
          <a:blipFill>
            <a:blip r:embed="rId7"/>
            <a:stretch>
              <a:fillRect l="0" t="0" r="0" b="0"/>
            </a:stretch>
          </a:blipFill>
        </p:spPr>
      </p:sp>
      <p:sp>
        <p:nvSpPr>
          <p:cNvPr name="Freeform 17" id="17"/>
          <p:cNvSpPr/>
          <p:nvPr/>
        </p:nvSpPr>
        <p:spPr>
          <a:xfrm flipH="false" flipV="false" rot="1550087">
            <a:off x="3619168" y="-23719"/>
            <a:ext cx="4243583" cy="1720926"/>
          </a:xfrm>
          <a:custGeom>
            <a:avLst/>
            <a:gdLst/>
            <a:ahLst/>
            <a:cxnLst/>
            <a:rect r="r" b="b" t="t" l="l"/>
            <a:pathLst>
              <a:path h="1720926" w="4243583">
                <a:moveTo>
                  <a:pt x="0" y="0"/>
                </a:moveTo>
                <a:lnTo>
                  <a:pt x="4243583" y="0"/>
                </a:lnTo>
                <a:lnTo>
                  <a:pt x="4243583" y="1720926"/>
                </a:lnTo>
                <a:lnTo>
                  <a:pt x="0" y="1720926"/>
                </a:lnTo>
                <a:lnTo>
                  <a:pt x="0" y="0"/>
                </a:lnTo>
                <a:close/>
              </a:path>
            </a:pathLst>
          </a:custGeom>
          <a:blipFill>
            <a:blip r:embed="rId13"/>
            <a:stretch>
              <a:fillRect l="-123744" t="0" r="0" b="0"/>
            </a:stretch>
          </a:blipFill>
        </p:spPr>
      </p:sp>
      <p:sp>
        <p:nvSpPr>
          <p:cNvPr name="TextBox 18" id="18"/>
          <p:cNvSpPr txBox="true"/>
          <p:nvPr/>
        </p:nvSpPr>
        <p:spPr>
          <a:xfrm rot="0">
            <a:off x="2670150" y="2480331"/>
            <a:ext cx="12947701" cy="1729762"/>
          </a:xfrm>
          <a:prstGeom prst="rect">
            <a:avLst/>
          </a:prstGeom>
        </p:spPr>
        <p:txBody>
          <a:bodyPr anchor="t" rtlCol="false" tIns="0" lIns="0" bIns="0" rIns="0">
            <a:spAutoFit/>
          </a:bodyPr>
          <a:lstStyle/>
          <a:p>
            <a:pPr algn="ctr">
              <a:lnSpc>
                <a:spcPts val="12683"/>
              </a:lnSpc>
              <a:spcBef>
                <a:spcPct val="0"/>
              </a:spcBef>
            </a:pPr>
            <a:r>
              <a:rPr lang="en-US" b="true" sz="9059">
                <a:solidFill>
                  <a:srgbClr val="FFFFFF"/>
                </a:solidFill>
                <a:latin typeface="Neo Tech Bold"/>
                <a:ea typeface="Neo Tech Bold"/>
                <a:cs typeface="Neo Tech Bold"/>
                <a:sym typeface="Neo Tech Bold"/>
              </a:rPr>
              <a:t>Situación Problema </a:t>
            </a:r>
          </a:p>
        </p:txBody>
      </p:sp>
      <p:sp>
        <p:nvSpPr>
          <p:cNvPr name="TextBox 19" id="19"/>
          <p:cNvSpPr txBox="true"/>
          <p:nvPr/>
        </p:nvSpPr>
        <p:spPr>
          <a:xfrm rot="0">
            <a:off x="3705196" y="5057693"/>
            <a:ext cx="11204836" cy="1617134"/>
          </a:xfrm>
          <a:prstGeom prst="rect">
            <a:avLst/>
          </a:prstGeom>
        </p:spPr>
        <p:txBody>
          <a:bodyPr anchor="t" rtlCol="false" tIns="0" lIns="0" bIns="0" rIns="0">
            <a:spAutoFit/>
          </a:bodyPr>
          <a:lstStyle/>
          <a:p>
            <a:pPr algn="ctr">
              <a:lnSpc>
                <a:spcPts val="3211"/>
              </a:lnSpc>
            </a:pPr>
            <a:r>
              <a:rPr lang="en-US" sz="2310" spc="127">
                <a:solidFill>
                  <a:srgbClr val="FFFFFF"/>
                </a:solidFill>
                <a:latin typeface="Canva Sans"/>
                <a:ea typeface="Canva Sans"/>
                <a:cs typeface="Canva Sans"/>
                <a:sym typeface="Canva Sans"/>
              </a:rPr>
              <a:t>Se plantea modelar y analizar el comportamiento dinámico de una góndola que, tras caer desde cierta altura, es desacelerada mediante el desarrollo de una simulación computacional que modela el frenado magnético sin contacto mecánico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true" rot="4277634">
            <a:off x="14572799" y="-402648"/>
            <a:ext cx="4865598" cy="3740428"/>
          </a:xfrm>
          <a:custGeom>
            <a:avLst/>
            <a:gdLst/>
            <a:ahLst/>
            <a:cxnLst/>
            <a:rect r="r" b="b" t="t" l="l"/>
            <a:pathLst>
              <a:path h="3740428" w="4865598">
                <a:moveTo>
                  <a:pt x="0" y="3740428"/>
                </a:moveTo>
                <a:lnTo>
                  <a:pt x="4865598" y="3740428"/>
                </a:lnTo>
                <a:lnTo>
                  <a:pt x="4865598" y="0"/>
                </a:lnTo>
                <a:lnTo>
                  <a:pt x="0" y="0"/>
                </a:lnTo>
                <a:lnTo>
                  <a:pt x="0" y="3740428"/>
                </a:lnTo>
                <a:close/>
              </a:path>
            </a:pathLst>
          </a:custGeom>
          <a:blipFill>
            <a:blip r:embed="rId2"/>
            <a:stretch>
              <a:fillRect l="0" t="0" r="0" b="0"/>
            </a:stretch>
          </a:blipFill>
        </p:spPr>
      </p:sp>
      <p:grpSp>
        <p:nvGrpSpPr>
          <p:cNvPr name="Group 3" id="3"/>
          <p:cNvGrpSpPr/>
          <p:nvPr/>
        </p:nvGrpSpPr>
        <p:grpSpPr>
          <a:xfrm rot="0">
            <a:off x="2348831" y="4232385"/>
            <a:ext cx="1616524" cy="161652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E65E62"/>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6315408" y="4232385"/>
            <a:ext cx="1616524" cy="16165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526AB1"/>
            </a:solidFill>
          </p:spPr>
        </p:sp>
        <p:sp>
          <p:nvSpPr>
            <p:cNvPr name="TextBox 8" id="8"/>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2471237" y="4460945"/>
            <a:ext cx="1398405" cy="1159405"/>
          </a:xfrm>
          <a:custGeom>
            <a:avLst/>
            <a:gdLst/>
            <a:ahLst/>
            <a:cxnLst/>
            <a:rect r="r" b="b" t="t" l="l"/>
            <a:pathLst>
              <a:path h="1159405" w="1398405">
                <a:moveTo>
                  <a:pt x="0" y="0"/>
                </a:moveTo>
                <a:lnTo>
                  <a:pt x="1398405" y="0"/>
                </a:lnTo>
                <a:lnTo>
                  <a:pt x="1398405" y="1159405"/>
                </a:lnTo>
                <a:lnTo>
                  <a:pt x="0" y="11594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477443" y="4608262"/>
            <a:ext cx="1292455" cy="864770"/>
          </a:xfrm>
          <a:custGeom>
            <a:avLst/>
            <a:gdLst/>
            <a:ahLst/>
            <a:cxnLst/>
            <a:rect r="r" b="b" t="t" l="l"/>
            <a:pathLst>
              <a:path h="864770" w="1292455">
                <a:moveTo>
                  <a:pt x="0" y="0"/>
                </a:moveTo>
                <a:lnTo>
                  <a:pt x="1292455" y="0"/>
                </a:lnTo>
                <a:lnTo>
                  <a:pt x="1292455" y="864770"/>
                </a:lnTo>
                <a:lnTo>
                  <a:pt x="0" y="864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0551701" y="4232385"/>
            <a:ext cx="1616524" cy="16165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E65E62"/>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4518278" y="4232385"/>
            <a:ext cx="1616524" cy="161652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526AB1"/>
            </a:solidFill>
          </p:spPr>
        </p:sp>
        <p:sp>
          <p:nvSpPr>
            <p:cNvPr name="TextBox 16" id="16"/>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10768214" y="4518634"/>
            <a:ext cx="1153041" cy="1044026"/>
          </a:xfrm>
          <a:custGeom>
            <a:avLst/>
            <a:gdLst/>
            <a:ahLst/>
            <a:cxnLst/>
            <a:rect r="r" b="b" t="t" l="l"/>
            <a:pathLst>
              <a:path h="1044026" w="1153041">
                <a:moveTo>
                  <a:pt x="0" y="0"/>
                </a:moveTo>
                <a:lnTo>
                  <a:pt x="1153041" y="0"/>
                </a:lnTo>
                <a:lnTo>
                  <a:pt x="1153041" y="1044026"/>
                </a:lnTo>
                <a:lnTo>
                  <a:pt x="0" y="1044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4832147" y="4371659"/>
            <a:ext cx="1059825" cy="1309896"/>
          </a:xfrm>
          <a:custGeom>
            <a:avLst/>
            <a:gdLst/>
            <a:ahLst/>
            <a:cxnLst/>
            <a:rect r="r" b="b" t="t" l="l"/>
            <a:pathLst>
              <a:path h="1309896" w="1059825">
                <a:moveTo>
                  <a:pt x="0" y="0"/>
                </a:moveTo>
                <a:lnTo>
                  <a:pt x="1059825" y="0"/>
                </a:lnTo>
                <a:lnTo>
                  <a:pt x="1059825" y="1309895"/>
                </a:lnTo>
                <a:lnTo>
                  <a:pt x="0" y="13098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767476" y="657111"/>
            <a:ext cx="15367326" cy="2617124"/>
          </a:xfrm>
          <a:prstGeom prst="rect">
            <a:avLst/>
          </a:prstGeom>
        </p:spPr>
        <p:txBody>
          <a:bodyPr anchor="t" rtlCol="false" tIns="0" lIns="0" bIns="0" rIns="0">
            <a:spAutoFit/>
          </a:bodyPr>
          <a:lstStyle/>
          <a:p>
            <a:pPr algn="l" marL="0" indent="0" lvl="0">
              <a:lnSpc>
                <a:spcPts val="9822"/>
              </a:lnSpc>
            </a:pPr>
            <a:r>
              <a:rPr lang="en-US" b="true" sz="7795">
                <a:solidFill>
                  <a:srgbClr val="0A032B"/>
                </a:solidFill>
                <a:latin typeface="Neo Tech Bold"/>
                <a:ea typeface="Neo Tech Bold"/>
                <a:cs typeface="Neo Tech Bold"/>
                <a:sym typeface="Neo Tech Bold"/>
              </a:rPr>
              <a:t>A</a:t>
            </a:r>
            <a:r>
              <a:rPr lang="en-US" b="true" sz="7795">
                <a:solidFill>
                  <a:srgbClr val="FBFAFF"/>
                </a:solidFill>
                <a:latin typeface="Neo Tech Bold"/>
                <a:ea typeface="Neo Tech Bold"/>
                <a:cs typeface="Neo Tech Bold"/>
                <a:sym typeface="Neo Tech Bold"/>
              </a:rPr>
              <a:t>plicaciones de los</a:t>
            </a:r>
            <a:r>
              <a:rPr lang="en-US" b="true" sz="7795">
                <a:solidFill>
                  <a:srgbClr val="0A032B"/>
                </a:solidFill>
                <a:latin typeface="Neo Tech Bold"/>
                <a:ea typeface="Neo Tech Bold"/>
                <a:cs typeface="Neo Tech Bold"/>
                <a:sym typeface="Neo Tech Bold"/>
              </a:rPr>
              <a:t> </a:t>
            </a:r>
            <a:r>
              <a:rPr lang="en-US" b="true" sz="7795">
                <a:solidFill>
                  <a:srgbClr val="DD2F2C"/>
                </a:solidFill>
                <a:latin typeface="Neo Tech Bold"/>
                <a:ea typeface="Neo Tech Bold"/>
                <a:cs typeface="Neo Tech Bold"/>
                <a:sym typeface="Neo Tech Bold"/>
              </a:rPr>
              <a:t>frenos magnéticos</a:t>
            </a:r>
          </a:p>
        </p:txBody>
      </p:sp>
      <p:sp>
        <p:nvSpPr>
          <p:cNvPr name="TextBox 20" id="20"/>
          <p:cNvSpPr txBox="true"/>
          <p:nvPr/>
        </p:nvSpPr>
        <p:spPr>
          <a:xfrm rot="0">
            <a:off x="862726" y="657111"/>
            <a:ext cx="15367326" cy="2617124"/>
          </a:xfrm>
          <a:prstGeom prst="rect">
            <a:avLst/>
          </a:prstGeom>
        </p:spPr>
        <p:txBody>
          <a:bodyPr anchor="t" rtlCol="false" tIns="0" lIns="0" bIns="0" rIns="0">
            <a:spAutoFit/>
          </a:bodyPr>
          <a:lstStyle/>
          <a:p>
            <a:pPr algn="l" marL="0" indent="0" lvl="0">
              <a:lnSpc>
                <a:spcPts val="9822"/>
              </a:lnSpc>
            </a:pPr>
            <a:r>
              <a:rPr lang="en-US" b="true" sz="7795">
                <a:solidFill>
                  <a:srgbClr val="0A032B"/>
                </a:solidFill>
                <a:latin typeface="Neo Tech Bold"/>
                <a:ea typeface="Neo Tech Bold"/>
                <a:cs typeface="Neo Tech Bold"/>
                <a:sym typeface="Neo Tech Bold"/>
              </a:rPr>
              <a:t>Aplicaciones de los frenos magnéticos</a:t>
            </a:r>
          </a:p>
        </p:txBody>
      </p:sp>
      <p:sp>
        <p:nvSpPr>
          <p:cNvPr name="TextBox 21" id="21"/>
          <p:cNvSpPr txBox="true"/>
          <p:nvPr/>
        </p:nvSpPr>
        <p:spPr>
          <a:xfrm rot="0">
            <a:off x="1282028" y="5789891"/>
            <a:ext cx="3776823" cy="1436497"/>
          </a:xfrm>
          <a:prstGeom prst="rect">
            <a:avLst/>
          </a:prstGeom>
        </p:spPr>
        <p:txBody>
          <a:bodyPr anchor="t" rtlCol="false" tIns="0" lIns="0" bIns="0" rIns="0">
            <a:spAutoFit/>
          </a:bodyPr>
          <a:lstStyle/>
          <a:p>
            <a:pPr algn="ctr">
              <a:lnSpc>
                <a:spcPts val="2638"/>
              </a:lnSpc>
            </a:pPr>
          </a:p>
          <a:p>
            <a:pPr algn="ctr">
              <a:lnSpc>
                <a:spcPts val="2638"/>
              </a:lnSpc>
            </a:pPr>
            <a:r>
              <a:rPr lang="en-US" sz="2899" b="true">
                <a:solidFill>
                  <a:srgbClr val="0A032B"/>
                </a:solidFill>
                <a:latin typeface="Neo Tech Bold"/>
                <a:ea typeface="Neo Tech Bold"/>
                <a:cs typeface="Neo Tech Bold"/>
                <a:sym typeface="Neo Tech Bold"/>
              </a:rPr>
              <a:t>Tr</a:t>
            </a:r>
            <a:r>
              <a:rPr lang="en-US" sz="2899" b="true">
                <a:solidFill>
                  <a:srgbClr val="0A032B"/>
                </a:solidFill>
                <a:latin typeface="Neo Tech Bold"/>
                <a:ea typeface="Neo Tech Bold"/>
                <a:cs typeface="Neo Tech Bold"/>
                <a:sym typeface="Neo Tech Bold"/>
              </a:rPr>
              <a:t>ansporte público y ferroviario: </a:t>
            </a:r>
          </a:p>
          <a:p>
            <a:pPr algn="ctr">
              <a:lnSpc>
                <a:spcPts val="2638"/>
              </a:lnSpc>
            </a:pPr>
          </a:p>
        </p:txBody>
      </p:sp>
      <p:sp>
        <p:nvSpPr>
          <p:cNvPr name="TextBox 22" id="22"/>
          <p:cNvSpPr txBox="true"/>
          <p:nvPr/>
        </p:nvSpPr>
        <p:spPr>
          <a:xfrm rot="0">
            <a:off x="5567281" y="6069862"/>
            <a:ext cx="3235447" cy="428752"/>
          </a:xfrm>
          <a:prstGeom prst="rect">
            <a:avLst/>
          </a:prstGeom>
        </p:spPr>
        <p:txBody>
          <a:bodyPr anchor="t" rtlCol="false" tIns="0" lIns="0" bIns="0" rIns="0">
            <a:spAutoFit/>
          </a:bodyPr>
          <a:lstStyle/>
          <a:p>
            <a:pPr algn="ctr" marL="0" indent="0" lvl="0">
              <a:lnSpc>
                <a:spcPts val="2638"/>
              </a:lnSpc>
            </a:pPr>
            <a:r>
              <a:rPr lang="en-US" b="true" sz="2899">
                <a:solidFill>
                  <a:srgbClr val="0A032B"/>
                </a:solidFill>
                <a:latin typeface="Neo Tech Bold"/>
                <a:ea typeface="Neo Tech Bold"/>
                <a:cs typeface="Neo Tech Bold"/>
                <a:sym typeface="Neo Tech Bold"/>
              </a:rPr>
              <a:t>Montañas rusas </a:t>
            </a:r>
          </a:p>
        </p:txBody>
      </p:sp>
      <p:sp>
        <p:nvSpPr>
          <p:cNvPr name="TextBox 23" id="23"/>
          <p:cNvSpPr txBox="true"/>
          <p:nvPr/>
        </p:nvSpPr>
        <p:spPr>
          <a:xfrm rot="0">
            <a:off x="1547540" y="6999755"/>
            <a:ext cx="3188650" cy="224807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Se utilizan en trenes de alta velocidad, tranvías y vehículos ferroviarios para reducir la velocidad de manera eficiente y segura, evitando el desgaste de los frenos mecánicos </a:t>
            </a:r>
          </a:p>
        </p:txBody>
      </p:sp>
      <p:sp>
        <p:nvSpPr>
          <p:cNvPr name="TextBox 24" id="24"/>
          <p:cNvSpPr txBox="true"/>
          <p:nvPr/>
        </p:nvSpPr>
        <p:spPr>
          <a:xfrm rot="0">
            <a:off x="5567281" y="6993914"/>
            <a:ext cx="3188650" cy="62882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Proveen una desaceleración segura y controlada.</a:t>
            </a:r>
          </a:p>
        </p:txBody>
      </p:sp>
      <p:sp>
        <p:nvSpPr>
          <p:cNvPr name="TextBox 25" id="25"/>
          <p:cNvSpPr txBox="true"/>
          <p:nvPr/>
        </p:nvSpPr>
        <p:spPr>
          <a:xfrm rot="0">
            <a:off x="9484898" y="6123266"/>
            <a:ext cx="3776823" cy="769747"/>
          </a:xfrm>
          <a:prstGeom prst="rect">
            <a:avLst/>
          </a:prstGeom>
        </p:spPr>
        <p:txBody>
          <a:bodyPr anchor="t" rtlCol="false" tIns="0" lIns="0" bIns="0" rIns="0">
            <a:spAutoFit/>
          </a:bodyPr>
          <a:lstStyle/>
          <a:p>
            <a:pPr algn="ctr">
              <a:lnSpc>
                <a:spcPts val="2638"/>
              </a:lnSpc>
            </a:pPr>
            <a:r>
              <a:rPr lang="en-US" b="true" sz="2899">
                <a:solidFill>
                  <a:srgbClr val="0A032B"/>
                </a:solidFill>
                <a:latin typeface="Neo Tech Bold"/>
                <a:ea typeface="Neo Tech Bold"/>
                <a:cs typeface="Neo Tech Bold"/>
                <a:sym typeface="Neo Tech Bold"/>
              </a:rPr>
              <a:t>Automatización y robótica</a:t>
            </a:r>
          </a:p>
        </p:txBody>
      </p:sp>
      <p:sp>
        <p:nvSpPr>
          <p:cNvPr name="TextBox 26" id="26"/>
          <p:cNvSpPr txBox="true"/>
          <p:nvPr/>
        </p:nvSpPr>
        <p:spPr>
          <a:xfrm rot="0">
            <a:off x="13708817" y="5952768"/>
            <a:ext cx="3235447" cy="1110742"/>
          </a:xfrm>
          <a:prstGeom prst="rect">
            <a:avLst/>
          </a:prstGeom>
        </p:spPr>
        <p:txBody>
          <a:bodyPr anchor="t" rtlCol="false" tIns="0" lIns="0" bIns="0" rIns="0">
            <a:spAutoFit/>
          </a:bodyPr>
          <a:lstStyle/>
          <a:p>
            <a:pPr algn="ctr" marL="0" indent="0" lvl="0">
              <a:lnSpc>
                <a:spcPts val="2638"/>
              </a:lnSpc>
            </a:pPr>
            <a:r>
              <a:rPr lang="en-US" b="true" sz="2899">
                <a:solidFill>
                  <a:srgbClr val="0A032B"/>
                </a:solidFill>
                <a:latin typeface="Neo Tech Bold"/>
                <a:ea typeface="Neo Tech Bold"/>
                <a:cs typeface="Neo Tech Bold"/>
                <a:sym typeface="Neo Tech Bold"/>
              </a:rPr>
              <a:t>Ascensores y escaleras mecánicas:</a:t>
            </a:r>
          </a:p>
        </p:txBody>
      </p:sp>
      <p:sp>
        <p:nvSpPr>
          <p:cNvPr name="TextBox 27" id="27"/>
          <p:cNvSpPr txBox="true"/>
          <p:nvPr/>
        </p:nvSpPr>
        <p:spPr>
          <a:xfrm rot="0">
            <a:off x="9750409" y="6999755"/>
            <a:ext cx="3188650" cy="160037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Se emplean en servomotores y sistemas de control de movimiento para garantizar precisión y eficiencia en el frenado y posicionamiento</a:t>
            </a:r>
          </a:p>
        </p:txBody>
      </p:sp>
      <p:sp>
        <p:nvSpPr>
          <p:cNvPr name="TextBox 28" id="28"/>
          <p:cNvSpPr txBox="true"/>
          <p:nvPr/>
        </p:nvSpPr>
        <p:spPr>
          <a:xfrm rot="0">
            <a:off x="13767734" y="7101610"/>
            <a:ext cx="3188650" cy="160037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Su capacidad de frenado automático en caso de pérdida de energía es fundamental para la seguridad de los usuarios.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0281985" y="3433228"/>
            <a:ext cx="1616524" cy="16165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E65E6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2348831" y="3433228"/>
            <a:ext cx="1616524" cy="16165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E65E62"/>
            </a:solidFill>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0513727" y="3719477"/>
            <a:ext cx="1153041" cy="1044026"/>
          </a:xfrm>
          <a:custGeom>
            <a:avLst/>
            <a:gdLst/>
            <a:ahLst/>
            <a:cxnLst/>
            <a:rect r="r" b="b" t="t" l="l"/>
            <a:pathLst>
              <a:path h="1044026" w="1153041">
                <a:moveTo>
                  <a:pt x="0" y="0"/>
                </a:moveTo>
                <a:lnTo>
                  <a:pt x="1153040" y="0"/>
                </a:lnTo>
                <a:lnTo>
                  <a:pt x="1153040" y="1044025"/>
                </a:lnTo>
                <a:lnTo>
                  <a:pt x="0" y="1044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4254899" y="3441837"/>
            <a:ext cx="1616524" cy="16165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526AB1"/>
            </a:solidFill>
          </p:spPr>
        </p:sp>
        <p:sp>
          <p:nvSpPr>
            <p:cNvPr name="TextBox 11" id="11"/>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6315408" y="3433228"/>
            <a:ext cx="1616524" cy="16165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526AB1"/>
            </a:solidFill>
          </p:spPr>
        </p:sp>
        <p:sp>
          <p:nvSpPr>
            <p:cNvPr name="TextBox 14" id="14"/>
            <p:cNvSpPr txBox="true"/>
            <p:nvPr/>
          </p:nvSpPr>
          <p:spPr>
            <a:xfrm>
              <a:off x="0" y="-66675"/>
              <a:ext cx="812800" cy="879475"/>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6745499" y="3829643"/>
            <a:ext cx="879011" cy="879011"/>
          </a:xfrm>
          <a:custGeom>
            <a:avLst/>
            <a:gdLst/>
            <a:ahLst/>
            <a:cxnLst/>
            <a:rect r="r" b="b" t="t" l="l"/>
            <a:pathLst>
              <a:path h="879011" w="879011">
                <a:moveTo>
                  <a:pt x="0" y="0"/>
                </a:moveTo>
                <a:lnTo>
                  <a:pt x="879011" y="0"/>
                </a:lnTo>
                <a:lnTo>
                  <a:pt x="879011" y="879011"/>
                </a:lnTo>
                <a:lnTo>
                  <a:pt x="0" y="879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555984" y="3762442"/>
            <a:ext cx="1010055" cy="1010055"/>
          </a:xfrm>
          <a:custGeom>
            <a:avLst/>
            <a:gdLst/>
            <a:ahLst/>
            <a:cxnLst/>
            <a:rect r="r" b="b" t="t" l="l"/>
            <a:pathLst>
              <a:path h="1010055" w="1010055">
                <a:moveTo>
                  <a:pt x="0" y="0"/>
                </a:moveTo>
                <a:lnTo>
                  <a:pt x="1010055" y="0"/>
                </a:lnTo>
                <a:lnTo>
                  <a:pt x="1010055" y="1010056"/>
                </a:lnTo>
                <a:lnTo>
                  <a:pt x="0" y="10100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2764874" y="3835924"/>
            <a:ext cx="811132" cy="811132"/>
          </a:xfrm>
          <a:custGeom>
            <a:avLst/>
            <a:gdLst/>
            <a:ahLst/>
            <a:cxnLst/>
            <a:rect r="r" b="b" t="t" l="l"/>
            <a:pathLst>
              <a:path h="811132" w="811132">
                <a:moveTo>
                  <a:pt x="0" y="0"/>
                </a:moveTo>
                <a:lnTo>
                  <a:pt x="811132" y="0"/>
                </a:lnTo>
                <a:lnTo>
                  <a:pt x="811132" y="811132"/>
                </a:lnTo>
                <a:lnTo>
                  <a:pt x="0" y="811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171310" y="1392347"/>
            <a:ext cx="15945380" cy="1620838"/>
          </a:xfrm>
          <a:prstGeom prst="rect">
            <a:avLst/>
          </a:prstGeom>
        </p:spPr>
        <p:txBody>
          <a:bodyPr anchor="t" rtlCol="false" tIns="0" lIns="0" bIns="0" rIns="0">
            <a:spAutoFit/>
          </a:bodyPr>
          <a:lstStyle/>
          <a:p>
            <a:pPr algn="ctr" marL="0" indent="0" lvl="0">
              <a:lnSpc>
                <a:spcPts val="11289"/>
              </a:lnSpc>
              <a:spcBef>
                <a:spcPct val="0"/>
              </a:spcBef>
            </a:pPr>
            <a:r>
              <a:rPr lang="en-US" b="true" sz="9407">
                <a:solidFill>
                  <a:srgbClr val="0A032B"/>
                </a:solidFill>
                <a:latin typeface="Neo Tech Bold"/>
                <a:ea typeface="Neo Tech Bold"/>
                <a:cs typeface="Neo Tech Bold"/>
                <a:sym typeface="Neo Tech Bold"/>
              </a:rPr>
              <a:t>Conceptos Generales</a:t>
            </a:r>
          </a:p>
        </p:txBody>
      </p:sp>
      <p:sp>
        <p:nvSpPr>
          <p:cNvPr name="TextBox 19" id="19"/>
          <p:cNvSpPr txBox="true"/>
          <p:nvPr/>
        </p:nvSpPr>
        <p:spPr>
          <a:xfrm rot="0">
            <a:off x="1547540" y="5495240"/>
            <a:ext cx="3219107" cy="427482"/>
          </a:xfrm>
          <a:prstGeom prst="rect">
            <a:avLst/>
          </a:prstGeom>
        </p:spPr>
        <p:txBody>
          <a:bodyPr anchor="t" rtlCol="false" tIns="0" lIns="0" bIns="0" rIns="0">
            <a:spAutoFit/>
          </a:bodyPr>
          <a:lstStyle/>
          <a:p>
            <a:pPr algn="ctr">
              <a:lnSpc>
                <a:spcPts val="2638"/>
              </a:lnSpc>
            </a:pPr>
            <a:r>
              <a:rPr lang="en-US" b="true" sz="2899">
                <a:solidFill>
                  <a:srgbClr val="0A032B"/>
                </a:solidFill>
                <a:latin typeface="Neo Tech Bold"/>
                <a:ea typeface="Neo Tech Bold"/>
                <a:cs typeface="Neo Tech Bold"/>
                <a:sym typeface="Neo Tech Bold"/>
              </a:rPr>
              <a:t>Magnetismo</a:t>
            </a:r>
          </a:p>
        </p:txBody>
      </p:sp>
      <p:sp>
        <p:nvSpPr>
          <p:cNvPr name="TextBox 20" id="20"/>
          <p:cNvSpPr txBox="true"/>
          <p:nvPr/>
        </p:nvSpPr>
        <p:spPr>
          <a:xfrm rot="0">
            <a:off x="5567281" y="5495240"/>
            <a:ext cx="3235447" cy="427482"/>
          </a:xfrm>
          <a:prstGeom prst="rect">
            <a:avLst/>
          </a:prstGeom>
        </p:spPr>
        <p:txBody>
          <a:bodyPr anchor="t" rtlCol="false" tIns="0" lIns="0" bIns="0" rIns="0">
            <a:spAutoFit/>
          </a:bodyPr>
          <a:lstStyle/>
          <a:p>
            <a:pPr algn="ctr" marL="0" indent="0" lvl="0">
              <a:lnSpc>
                <a:spcPts val="2638"/>
              </a:lnSpc>
            </a:pPr>
            <a:r>
              <a:rPr lang="en-US" b="true" sz="2899">
                <a:solidFill>
                  <a:srgbClr val="0A032B"/>
                </a:solidFill>
                <a:latin typeface="Neo Tech Bold"/>
                <a:ea typeface="Neo Tech Bold"/>
                <a:cs typeface="Neo Tech Bold"/>
                <a:sym typeface="Neo Tech Bold"/>
              </a:rPr>
              <a:t>Campo magnético </a:t>
            </a:r>
          </a:p>
        </p:txBody>
      </p:sp>
      <p:sp>
        <p:nvSpPr>
          <p:cNvPr name="TextBox 21" id="21"/>
          <p:cNvSpPr txBox="true"/>
          <p:nvPr/>
        </p:nvSpPr>
        <p:spPr>
          <a:xfrm rot="0">
            <a:off x="9652029" y="5325378"/>
            <a:ext cx="3142815" cy="767207"/>
          </a:xfrm>
          <a:prstGeom prst="rect">
            <a:avLst/>
          </a:prstGeom>
        </p:spPr>
        <p:txBody>
          <a:bodyPr anchor="t" rtlCol="false" tIns="0" lIns="0" bIns="0" rIns="0">
            <a:spAutoFit/>
          </a:bodyPr>
          <a:lstStyle/>
          <a:p>
            <a:pPr algn="ctr" marL="0" indent="0" lvl="0">
              <a:lnSpc>
                <a:spcPts val="2638"/>
              </a:lnSpc>
            </a:pPr>
            <a:r>
              <a:rPr lang="en-US" b="true" sz="2899">
                <a:solidFill>
                  <a:srgbClr val="0A032B"/>
                </a:solidFill>
                <a:latin typeface="Neo Tech Bold"/>
                <a:ea typeface="Neo Tech Bold"/>
                <a:cs typeface="Neo Tech Bold"/>
                <a:sym typeface="Neo Tech Bold"/>
              </a:rPr>
              <a:t>Fuerza sobre un dipolo magnético</a:t>
            </a:r>
          </a:p>
        </p:txBody>
      </p:sp>
      <p:sp>
        <p:nvSpPr>
          <p:cNvPr name="TextBox 22" id="22"/>
          <p:cNvSpPr txBox="true"/>
          <p:nvPr/>
        </p:nvSpPr>
        <p:spPr>
          <a:xfrm rot="0">
            <a:off x="13551810" y="5325378"/>
            <a:ext cx="3564880" cy="767207"/>
          </a:xfrm>
          <a:prstGeom prst="rect">
            <a:avLst/>
          </a:prstGeom>
        </p:spPr>
        <p:txBody>
          <a:bodyPr anchor="t" rtlCol="false" tIns="0" lIns="0" bIns="0" rIns="0">
            <a:spAutoFit/>
          </a:bodyPr>
          <a:lstStyle/>
          <a:p>
            <a:pPr algn="ctr" marL="0" indent="0" lvl="0">
              <a:lnSpc>
                <a:spcPts val="2638"/>
              </a:lnSpc>
            </a:pPr>
            <a:r>
              <a:rPr lang="en-US" b="true" sz="2899">
                <a:solidFill>
                  <a:srgbClr val="0A032B"/>
                </a:solidFill>
                <a:latin typeface="Neo Tech Bold"/>
                <a:ea typeface="Neo Tech Bold"/>
                <a:cs typeface="Neo Tech Bold"/>
                <a:sym typeface="Neo Tech Bold"/>
              </a:rPr>
              <a:t>Simulación del frenado magnético </a:t>
            </a:r>
          </a:p>
        </p:txBody>
      </p:sp>
      <p:sp>
        <p:nvSpPr>
          <p:cNvPr name="TextBox 23" id="23"/>
          <p:cNvSpPr txBox="true"/>
          <p:nvPr/>
        </p:nvSpPr>
        <p:spPr>
          <a:xfrm rot="0">
            <a:off x="9652029" y="6200597"/>
            <a:ext cx="3188650" cy="289577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Un imán (dipolo) en un campo magnético no uniforme experimenta una fuerza neta, que aparece debido al gradiente del campo. En esta simulación se analiza un imán que se mueve por gravedad hacia un sistema de espiras.</a:t>
            </a:r>
          </a:p>
        </p:txBody>
      </p:sp>
      <p:sp>
        <p:nvSpPr>
          <p:cNvPr name="TextBox 24" id="24"/>
          <p:cNvSpPr txBox="true"/>
          <p:nvPr/>
        </p:nvSpPr>
        <p:spPr>
          <a:xfrm rot="0">
            <a:off x="5246735" y="6200597"/>
            <a:ext cx="3897265" cy="289577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El campo magnético es una región del espacio donde una carga en movimiento experimenta una fuerza. En este proyecto el campo magnético es generado por espiras de corriente usando la ley de Biot - Savart y es la herramienta fundamental que produce la desaceleración del imán</a:t>
            </a:r>
          </a:p>
        </p:txBody>
      </p:sp>
      <p:sp>
        <p:nvSpPr>
          <p:cNvPr name="TextBox 25" id="25"/>
          <p:cNvSpPr txBox="true"/>
          <p:nvPr/>
        </p:nvSpPr>
        <p:spPr>
          <a:xfrm rot="0">
            <a:off x="1547540" y="6200597"/>
            <a:ext cx="3188650" cy="2571928"/>
          </a:xfrm>
          <a:prstGeom prst="rect">
            <a:avLst/>
          </a:prstGeom>
        </p:spPr>
        <p:txBody>
          <a:bodyPr anchor="t" rtlCol="false" tIns="0" lIns="0" bIns="0" rIns="0">
            <a:spAutoFit/>
          </a:bodyPr>
          <a:lstStyle/>
          <a:p>
            <a:pPr algn="just">
              <a:lnSpc>
                <a:spcPts val="2618"/>
              </a:lnSpc>
            </a:pPr>
            <a:r>
              <a:rPr lang="en-US" b="true" sz="1745">
                <a:solidFill>
                  <a:srgbClr val="0A032B"/>
                </a:solidFill>
                <a:latin typeface="Canva Sans Bold"/>
                <a:ea typeface="Canva Sans Bold"/>
                <a:cs typeface="Canva Sans Bold"/>
                <a:sym typeface="Canva Sans Bold"/>
              </a:rPr>
              <a:t>El magnetismo es una manifestación de una de las fuerzas fundamentales de la naturaleza. En este caso, se estudia como un imán interactúa con campos magnéticos generados por corrientes eléctricas </a:t>
            </a:r>
          </a:p>
        </p:txBody>
      </p:sp>
      <p:sp>
        <p:nvSpPr>
          <p:cNvPr name="TextBox 26" id="26"/>
          <p:cNvSpPr txBox="true"/>
          <p:nvPr/>
        </p:nvSpPr>
        <p:spPr>
          <a:xfrm rot="0">
            <a:off x="13335979" y="6044960"/>
            <a:ext cx="4187191" cy="3543478"/>
          </a:xfrm>
          <a:prstGeom prst="rect">
            <a:avLst/>
          </a:prstGeom>
        </p:spPr>
        <p:txBody>
          <a:bodyPr anchor="t" rtlCol="false" tIns="0" lIns="0" bIns="0" rIns="0">
            <a:spAutoFit/>
          </a:bodyPr>
          <a:lstStyle/>
          <a:p>
            <a:pPr algn="just">
              <a:lnSpc>
                <a:spcPts val="2618"/>
              </a:lnSpc>
            </a:pPr>
            <a:r>
              <a:rPr lang="en-US" sz="1745" b="true">
                <a:solidFill>
                  <a:srgbClr val="0A032B"/>
                </a:solidFill>
                <a:latin typeface="Canva Sans Bold"/>
                <a:ea typeface="Canva Sans Bold"/>
                <a:cs typeface="Canva Sans Bold"/>
                <a:sym typeface="Canva Sans Bold"/>
              </a:rPr>
              <a:t>En este caso, el imán (dipolo magnético) cae y entra en una zona donde el campo magnético cambia con la posición. Por eso, aparece una fuerza magnética que se opone al movimiento del imán, lo que provoca un frenado y una reducción de su velocidad.</a:t>
            </a:r>
          </a:p>
          <a:p>
            <a:pPr algn="just">
              <a:lnSpc>
                <a:spcPts val="2618"/>
              </a:lnSpc>
            </a:pPr>
            <a:r>
              <a:rPr lang="en-US" b="true" sz="1745">
                <a:solidFill>
                  <a:srgbClr val="0A032B"/>
                </a:solidFill>
                <a:latin typeface="Canva Sans Bold"/>
                <a:ea typeface="Canva Sans Bold"/>
                <a:cs typeface="Canva Sans Bold"/>
                <a:sym typeface="Canva Sans Bold"/>
              </a:rPr>
              <a:t>Inicialmente se usa el método de Euler, pero se mejora usando Runge-Kutta de orden 4. </a:t>
            </a:r>
          </a:p>
        </p:txBody>
      </p:sp>
      <p:sp>
        <p:nvSpPr>
          <p:cNvPr name="Freeform 27" id="27"/>
          <p:cNvSpPr/>
          <p:nvPr/>
        </p:nvSpPr>
        <p:spPr>
          <a:xfrm flipH="false" flipV="false" rot="-3317210">
            <a:off x="17151725" y="1056477"/>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10"/>
            <a:stretch>
              <a:fillRect l="0" t="0" r="0" b="0"/>
            </a:stretch>
          </a:blipFill>
        </p:spPr>
      </p:sp>
      <p:sp>
        <p:nvSpPr>
          <p:cNvPr name="Freeform 28" id="28"/>
          <p:cNvSpPr/>
          <p:nvPr/>
        </p:nvSpPr>
        <p:spPr>
          <a:xfrm flipH="false" flipV="false" rot="6678109">
            <a:off x="2525686" y="-689009"/>
            <a:ext cx="1055576" cy="2821138"/>
          </a:xfrm>
          <a:custGeom>
            <a:avLst/>
            <a:gdLst/>
            <a:ahLst/>
            <a:cxnLst/>
            <a:rect r="r" b="b" t="t" l="l"/>
            <a:pathLst>
              <a:path h="2821138" w="1055576">
                <a:moveTo>
                  <a:pt x="0" y="0"/>
                </a:moveTo>
                <a:lnTo>
                  <a:pt x="1055575" y="0"/>
                </a:lnTo>
                <a:lnTo>
                  <a:pt x="1055575" y="2821138"/>
                </a:lnTo>
                <a:lnTo>
                  <a:pt x="0" y="2821138"/>
                </a:lnTo>
                <a:lnTo>
                  <a:pt x="0" y="0"/>
                </a:lnTo>
                <a:close/>
              </a:path>
            </a:pathLst>
          </a:custGeom>
          <a:blipFill>
            <a:blip r:embed="rId11"/>
            <a:stretch>
              <a:fillRect l="0" t="0" r="0" b="0"/>
            </a:stretch>
          </a:blipFill>
        </p:spPr>
      </p:sp>
      <p:sp>
        <p:nvSpPr>
          <p:cNvPr name="Freeform 29" id="29"/>
          <p:cNvSpPr/>
          <p:nvPr/>
        </p:nvSpPr>
        <p:spPr>
          <a:xfrm flipH="false" flipV="false" rot="-755236">
            <a:off x="-2207033" y="-138719"/>
            <a:ext cx="4634836" cy="3604596"/>
          </a:xfrm>
          <a:custGeom>
            <a:avLst/>
            <a:gdLst/>
            <a:ahLst/>
            <a:cxnLst/>
            <a:rect r="r" b="b" t="t" l="l"/>
            <a:pathLst>
              <a:path h="3604596" w="4634836">
                <a:moveTo>
                  <a:pt x="0" y="0"/>
                </a:moveTo>
                <a:lnTo>
                  <a:pt x="4634837" y="0"/>
                </a:lnTo>
                <a:lnTo>
                  <a:pt x="4634837" y="3604595"/>
                </a:lnTo>
                <a:lnTo>
                  <a:pt x="0" y="3604595"/>
                </a:lnTo>
                <a:lnTo>
                  <a:pt x="0" y="0"/>
                </a:lnTo>
                <a:close/>
              </a:path>
            </a:pathLst>
          </a:custGeom>
          <a:blipFill>
            <a:blip r:embed="rId12"/>
            <a:stretch>
              <a:fillRect l="0" t="0" r="-1166" b="0"/>
            </a:stretch>
          </a:blipFill>
        </p:spPr>
      </p:sp>
      <p:sp>
        <p:nvSpPr>
          <p:cNvPr name="Freeform 30" id="30"/>
          <p:cNvSpPr/>
          <p:nvPr/>
        </p:nvSpPr>
        <p:spPr>
          <a:xfrm flipH="false" flipV="false" rot="10137168">
            <a:off x="12421137" y="-511312"/>
            <a:ext cx="6562722" cy="1632922"/>
          </a:xfrm>
          <a:custGeom>
            <a:avLst/>
            <a:gdLst/>
            <a:ahLst/>
            <a:cxnLst/>
            <a:rect r="r" b="b" t="t" l="l"/>
            <a:pathLst>
              <a:path h="1632922" w="6562722">
                <a:moveTo>
                  <a:pt x="0" y="0"/>
                </a:moveTo>
                <a:lnTo>
                  <a:pt x="6562722" y="0"/>
                </a:lnTo>
                <a:lnTo>
                  <a:pt x="6562722" y="1632923"/>
                </a:lnTo>
                <a:lnTo>
                  <a:pt x="0" y="1632923"/>
                </a:lnTo>
                <a:lnTo>
                  <a:pt x="0" y="0"/>
                </a:lnTo>
                <a:close/>
              </a:path>
            </a:pathLst>
          </a:custGeom>
          <a:blipFill>
            <a:blip r:embed="rId13"/>
            <a:stretch>
              <a:fillRect l="-44677" t="0" r="0" b="-5389"/>
            </a:stretch>
          </a:blipFill>
        </p:spPr>
      </p:sp>
      <p:sp>
        <p:nvSpPr>
          <p:cNvPr name="Freeform 31" id="31"/>
          <p:cNvSpPr/>
          <p:nvPr/>
        </p:nvSpPr>
        <p:spPr>
          <a:xfrm flipH="false" flipV="false" rot="0">
            <a:off x="9642504" y="9245637"/>
            <a:ext cx="3188650" cy="797162"/>
          </a:xfrm>
          <a:custGeom>
            <a:avLst/>
            <a:gdLst/>
            <a:ahLst/>
            <a:cxnLst/>
            <a:rect r="r" b="b" t="t" l="l"/>
            <a:pathLst>
              <a:path h="797162" w="3188650">
                <a:moveTo>
                  <a:pt x="0" y="0"/>
                </a:moveTo>
                <a:lnTo>
                  <a:pt x="3188650" y="0"/>
                </a:lnTo>
                <a:lnTo>
                  <a:pt x="3188650" y="797162"/>
                </a:lnTo>
                <a:lnTo>
                  <a:pt x="0" y="797162"/>
                </a:lnTo>
                <a:lnTo>
                  <a:pt x="0" y="0"/>
                </a:lnTo>
                <a:close/>
              </a:path>
            </a:pathLst>
          </a:custGeom>
          <a:blipFill>
            <a:blip r:embed="rId1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TextBox 8" id="8"/>
          <p:cNvSpPr txBox="true"/>
          <p:nvPr/>
        </p:nvSpPr>
        <p:spPr>
          <a:xfrm rot="0">
            <a:off x="1934438" y="2188390"/>
            <a:ext cx="15207167" cy="129417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Ley de Biot - Savart </a:t>
            </a:r>
          </a:p>
        </p:txBody>
      </p:sp>
      <p:sp>
        <p:nvSpPr>
          <p:cNvPr name="TextBox 9" id="9"/>
          <p:cNvSpPr txBox="true"/>
          <p:nvPr/>
        </p:nvSpPr>
        <p:spPr>
          <a:xfrm rot="0">
            <a:off x="760405" y="3668600"/>
            <a:ext cx="16789296" cy="1309514"/>
          </a:xfrm>
          <a:prstGeom prst="rect">
            <a:avLst/>
          </a:prstGeom>
        </p:spPr>
        <p:txBody>
          <a:bodyPr anchor="t" rtlCol="false" tIns="0" lIns="0" bIns="0" rIns="0">
            <a:spAutoFit/>
          </a:bodyPr>
          <a:lstStyle/>
          <a:p>
            <a:pPr algn="just" marL="0" indent="0" lvl="0">
              <a:lnSpc>
                <a:spcPts val="3466"/>
              </a:lnSpc>
            </a:pPr>
            <a:r>
              <a:rPr lang="en-US" sz="2606">
                <a:solidFill>
                  <a:srgbClr val="0A032B"/>
                </a:solidFill>
                <a:latin typeface="Canva Sans"/>
                <a:ea typeface="Canva Sans"/>
                <a:cs typeface="Canva Sans"/>
                <a:sym typeface="Canva Sans"/>
              </a:rPr>
              <a:t>La ley de Biot - Savart es una herramienta fundamental para este proyecto, ya que permite calcular el campo magnético generado por una distribución de corriente eléctrica, como un conjunto de espiras (sonoide). Este campo ayuda a simular el frenado magnético que ocurre en la caída del imán. </a:t>
            </a:r>
          </a:p>
        </p:txBody>
      </p:sp>
      <p:sp>
        <p:nvSpPr>
          <p:cNvPr name="Freeform 10" id="10"/>
          <p:cNvSpPr/>
          <p:nvPr/>
        </p:nvSpPr>
        <p:spPr>
          <a:xfrm flipH="false" flipV="false" rot="0">
            <a:off x="5103779" y="6485440"/>
            <a:ext cx="8328459" cy="2330524"/>
          </a:xfrm>
          <a:custGeom>
            <a:avLst/>
            <a:gdLst/>
            <a:ahLst/>
            <a:cxnLst/>
            <a:rect r="r" b="b" t="t" l="l"/>
            <a:pathLst>
              <a:path h="2330524" w="8328459">
                <a:moveTo>
                  <a:pt x="0" y="0"/>
                </a:moveTo>
                <a:lnTo>
                  <a:pt x="8328459" y="0"/>
                </a:lnTo>
                <a:lnTo>
                  <a:pt x="8328459" y="2330524"/>
                </a:lnTo>
                <a:lnTo>
                  <a:pt x="0" y="2330524"/>
                </a:lnTo>
                <a:lnTo>
                  <a:pt x="0" y="0"/>
                </a:lnTo>
                <a:close/>
              </a:path>
            </a:pathLst>
          </a:custGeom>
          <a:blipFill>
            <a:blip r:embed="rId8"/>
            <a:stretch>
              <a:fillRect l="0" t="0" r="-7757" b="0"/>
            </a:stretch>
          </a:blipFill>
        </p:spPr>
      </p:sp>
      <p:sp>
        <p:nvSpPr>
          <p:cNvPr name="Freeform 11" id="11"/>
          <p:cNvSpPr/>
          <p:nvPr/>
        </p:nvSpPr>
        <p:spPr>
          <a:xfrm flipH="false" flipV="false" rot="0">
            <a:off x="10328137" y="6485440"/>
            <a:ext cx="1675013" cy="1008053"/>
          </a:xfrm>
          <a:custGeom>
            <a:avLst/>
            <a:gdLst/>
            <a:ahLst/>
            <a:cxnLst/>
            <a:rect r="r" b="b" t="t" l="l"/>
            <a:pathLst>
              <a:path h="1008053" w="1675013">
                <a:moveTo>
                  <a:pt x="0" y="0"/>
                </a:moveTo>
                <a:lnTo>
                  <a:pt x="1675013" y="0"/>
                </a:lnTo>
                <a:lnTo>
                  <a:pt x="1675013" y="1008053"/>
                </a:lnTo>
                <a:lnTo>
                  <a:pt x="0" y="10080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true" rot="0">
            <a:off x="11515039" y="5875701"/>
            <a:ext cx="2799328" cy="790810"/>
          </a:xfrm>
          <a:custGeom>
            <a:avLst/>
            <a:gdLst/>
            <a:ahLst/>
            <a:cxnLst/>
            <a:rect r="r" b="b" t="t" l="l"/>
            <a:pathLst>
              <a:path h="790810" w="2799328">
                <a:moveTo>
                  <a:pt x="0" y="790810"/>
                </a:moveTo>
                <a:lnTo>
                  <a:pt x="2799328" y="790810"/>
                </a:lnTo>
                <a:lnTo>
                  <a:pt x="2799328" y="0"/>
                </a:lnTo>
                <a:lnTo>
                  <a:pt x="0" y="0"/>
                </a:lnTo>
                <a:lnTo>
                  <a:pt x="0" y="79081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7127218" y="6666511"/>
            <a:ext cx="1675013" cy="1008053"/>
          </a:xfrm>
          <a:custGeom>
            <a:avLst/>
            <a:gdLst/>
            <a:ahLst/>
            <a:cxnLst/>
            <a:rect r="r" b="b" t="t" l="l"/>
            <a:pathLst>
              <a:path h="1008053" w="1675013">
                <a:moveTo>
                  <a:pt x="0" y="0"/>
                </a:moveTo>
                <a:lnTo>
                  <a:pt x="1675014" y="0"/>
                </a:lnTo>
                <a:lnTo>
                  <a:pt x="1675014" y="1008054"/>
                </a:lnTo>
                <a:lnTo>
                  <a:pt x="0" y="10080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true" flipV="true" rot="0">
            <a:off x="4544202" y="6198656"/>
            <a:ext cx="2799328" cy="790810"/>
          </a:xfrm>
          <a:custGeom>
            <a:avLst/>
            <a:gdLst/>
            <a:ahLst/>
            <a:cxnLst/>
            <a:rect r="r" b="b" t="t" l="l"/>
            <a:pathLst>
              <a:path h="790810" w="2799328">
                <a:moveTo>
                  <a:pt x="2799329" y="790810"/>
                </a:moveTo>
                <a:lnTo>
                  <a:pt x="0" y="790810"/>
                </a:lnTo>
                <a:lnTo>
                  <a:pt x="0" y="0"/>
                </a:lnTo>
                <a:lnTo>
                  <a:pt x="2799329" y="0"/>
                </a:lnTo>
                <a:lnTo>
                  <a:pt x="2799329" y="79081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0">
            <a:off x="14314367" y="6390190"/>
            <a:ext cx="3743281" cy="1941359"/>
          </a:xfrm>
          <a:prstGeom prst="rect">
            <a:avLst/>
          </a:prstGeom>
        </p:spPr>
        <p:txBody>
          <a:bodyPr anchor="t" rtlCol="false" tIns="0" lIns="0" bIns="0" rIns="0">
            <a:spAutoFit/>
          </a:bodyPr>
          <a:lstStyle/>
          <a:p>
            <a:pPr algn="ctr">
              <a:lnSpc>
                <a:spcPts val="4908"/>
              </a:lnSpc>
            </a:pPr>
            <a:r>
              <a:rPr lang="en-US" sz="3958" b="true">
                <a:solidFill>
                  <a:srgbClr val="FA3A2F"/>
                </a:solidFill>
                <a:latin typeface="Neo Tech Bold"/>
                <a:ea typeface="Neo Tech Bold"/>
                <a:cs typeface="Neo Tech Bold"/>
                <a:sym typeface="Neo Tech Bold"/>
              </a:rPr>
              <a:t>Diferencial de línea</a:t>
            </a:r>
          </a:p>
          <a:p>
            <a:pPr algn="ctr" marL="0" indent="0" lvl="0">
              <a:lnSpc>
                <a:spcPts val="4908"/>
              </a:lnSpc>
            </a:pPr>
          </a:p>
        </p:txBody>
      </p:sp>
      <p:sp>
        <p:nvSpPr>
          <p:cNvPr name="TextBox 16" id="16"/>
          <p:cNvSpPr txBox="true"/>
          <p:nvPr/>
        </p:nvSpPr>
        <p:spPr>
          <a:xfrm rot="0">
            <a:off x="1018396" y="7184276"/>
            <a:ext cx="3743281" cy="1322016"/>
          </a:xfrm>
          <a:prstGeom prst="rect">
            <a:avLst/>
          </a:prstGeom>
        </p:spPr>
        <p:txBody>
          <a:bodyPr anchor="t" rtlCol="false" tIns="0" lIns="0" bIns="0" rIns="0">
            <a:spAutoFit/>
          </a:bodyPr>
          <a:lstStyle/>
          <a:p>
            <a:pPr algn="ctr" marL="0" indent="0" lvl="0">
              <a:lnSpc>
                <a:spcPts val="4908"/>
              </a:lnSpc>
            </a:pPr>
            <a:r>
              <a:rPr lang="en-US" b="true" sz="3958">
                <a:solidFill>
                  <a:srgbClr val="526AB1"/>
                </a:solidFill>
                <a:latin typeface="Neo Tech Bold"/>
                <a:ea typeface="Neo Tech Bold"/>
                <a:cs typeface="Neo Tech Bold"/>
                <a:sym typeface="Neo Tech Bold"/>
              </a:rPr>
              <a:t>Permeabilidad del vacío</a:t>
            </a:r>
          </a:p>
        </p:txBody>
      </p:sp>
      <p:sp>
        <p:nvSpPr>
          <p:cNvPr name="Freeform 17" id="17"/>
          <p:cNvSpPr/>
          <p:nvPr/>
        </p:nvSpPr>
        <p:spPr>
          <a:xfrm flipH="false" flipV="false" rot="0">
            <a:off x="12003150" y="6581722"/>
            <a:ext cx="1355042" cy="815489"/>
          </a:xfrm>
          <a:custGeom>
            <a:avLst/>
            <a:gdLst/>
            <a:ahLst/>
            <a:cxnLst/>
            <a:rect r="r" b="b" t="t" l="l"/>
            <a:pathLst>
              <a:path h="815489" w="1355042">
                <a:moveTo>
                  <a:pt x="0" y="0"/>
                </a:moveTo>
                <a:lnTo>
                  <a:pt x="1355042" y="0"/>
                </a:lnTo>
                <a:lnTo>
                  <a:pt x="1355042" y="815489"/>
                </a:lnTo>
                <a:lnTo>
                  <a:pt x="0" y="81548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4022285">
            <a:off x="12359042" y="7901609"/>
            <a:ext cx="2132458" cy="790810"/>
          </a:xfrm>
          <a:custGeom>
            <a:avLst/>
            <a:gdLst/>
            <a:ahLst/>
            <a:cxnLst/>
            <a:rect r="r" b="b" t="t" l="l"/>
            <a:pathLst>
              <a:path h="790810" w="2132458">
                <a:moveTo>
                  <a:pt x="0" y="0"/>
                </a:moveTo>
                <a:lnTo>
                  <a:pt x="2132458" y="0"/>
                </a:lnTo>
                <a:lnTo>
                  <a:pt x="2132458" y="790810"/>
                </a:lnTo>
                <a:lnTo>
                  <a:pt x="0" y="790810"/>
                </a:lnTo>
                <a:lnTo>
                  <a:pt x="0" y="0"/>
                </a:lnTo>
                <a:close/>
              </a:path>
            </a:pathLst>
          </a:custGeom>
          <a:blipFill>
            <a:blip r:embed="rId19">
              <a:extLst>
                <a:ext uri="{96DAC541-7B7A-43D3-8B79-37D633B846F1}">
                  <asvg:svgBlip xmlns:asvg="http://schemas.microsoft.com/office/drawing/2016/SVG/main" r:embed="rId20"/>
                </a:ext>
              </a:extLst>
            </a:blip>
            <a:stretch>
              <a:fillRect l="-31272" t="0" r="0" b="0"/>
            </a:stretch>
          </a:blipFill>
        </p:spPr>
      </p:sp>
      <p:sp>
        <p:nvSpPr>
          <p:cNvPr name="TextBox 19" id="19"/>
          <p:cNvSpPr txBox="true"/>
          <p:nvPr/>
        </p:nvSpPr>
        <p:spPr>
          <a:xfrm rot="0">
            <a:off x="14205302" y="8618155"/>
            <a:ext cx="3202924" cy="1668845"/>
          </a:xfrm>
          <a:prstGeom prst="rect">
            <a:avLst/>
          </a:prstGeom>
        </p:spPr>
        <p:txBody>
          <a:bodyPr anchor="t" rtlCol="false" tIns="0" lIns="0" bIns="0" rIns="0">
            <a:spAutoFit/>
          </a:bodyPr>
          <a:lstStyle/>
          <a:p>
            <a:pPr algn="ctr" marL="0" indent="0" lvl="0">
              <a:lnSpc>
                <a:spcPts val="4199"/>
              </a:lnSpc>
            </a:pPr>
            <a:r>
              <a:rPr lang="en-US" b="true" sz="3387">
                <a:solidFill>
                  <a:srgbClr val="F7BE46"/>
                </a:solidFill>
                <a:latin typeface="Neo Tech Bold"/>
                <a:ea typeface="Neo Tech Bold"/>
                <a:cs typeface="Neo Tech Bold"/>
                <a:sym typeface="Neo Tech Bold"/>
              </a:rPr>
              <a:t>Distancia de dl hasta donde se calcula B</a:t>
            </a:r>
          </a:p>
        </p:txBody>
      </p:sp>
      <p:sp>
        <p:nvSpPr>
          <p:cNvPr name="Freeform 20" id="20"/>
          <p:cNvSpPr/>
          <p:nvPr/>
        </p:nvSpPr>
        <p:spPr>
          <a:xfrm flipH="false" flipV="false" rot="0">
            <a:off x="10626814" y="7888391"/>
            <a:ext cx="1355042" cy="815489"/>
          </a:xfrm>
          <a:custGeom>
            <a:avLst/>
            <a:gdLst/>
            <a:ahLst/>
            <a:cxnLst/>
            <a:rect r="r" b="b" t="t" l="l"/>
            <a:pathLst>
              <a:path h="815489" w="1355042">
                <a:moveTo>
                  <a:pt x="0" y="0"/>
                </a:moveTo>
                <a:lnTo>
                  <a:pt x="1355042" y="0"/>
                </a:lnTo>
                <a:lnTo>
                  <a:pt x="1355042" y="815489"/>
                </a:lnTo>
                <a:lnTo>
                  <a:pt x="0" y="81548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1" id="21"/>
          <p:cNvSpPr/>
          <p:nvPr/>
        </p:nvSpPr>
        <p:spPr>
          <a:xfrm flipH="false" flipV="true" rot="5833967">
            <a:off x="10088394" y="8990866"/>
            <a:ext cx="1442299" cy="534869"/>
          </a:xfrm>
          <a:custGeom>
            <a:avLst/>
            <a:gdLst/>
            <a:ahLst/>
            <a:cxnLst/>
            <a:rect r="r" b="b" t="t" l="l"/>
            <a:pathLst>
              <a:path h="534869" w="1442299">
                <a:moveTo>
                  <a:pt x="0" y="534868"/>
                </a:moveTo>
                <a:lnTo>
                  <a:pt x="1442299" y="534868"/>
                </a:lnTo>
                <a:lnTo>
                  <a:pt x="1442299" y="0"/>
                </a:lnTo>
                <a:lnTo>
                  <a:pt x="0" y="0"/>
                </a:lnTo>
                <a:lnTo>
                  <a:pt x="0" y="534868"/>
                </a:lnTo>
                <a:close/>
              </a:path>
            </a:pathLst>
          </a:custGeom>
          <a:blipFill>
            <a:blip r:embed="rId19">
              <a:extLst>
                <a:ext uri="{96DAC541-7B7A-43D3-8B79-37D633B846F1}">
                  <asvg:svgBlip xmlns:asvg="http://schemas.microsoft.com/office/drawing/2016/SVG/main" r:embed="rId20"/>
                </a:ext>
              </a:extLst>
            </a:blip>
            <a:stretch>
              <a:fillRect l="-31272" t="0" r="0" b="0"/>
            </a:stretch>
          </a:blipFill>
        </p:spPr>
      </p:sp>
      <p:sp>
        <p:nvSpPr>
          <p:cNvPr name="TextBox 22" id="22"/>
          <p:cNvSpPr txBox="true"/>
          <p:nvPr/>
        </p:nvSpPr>
        <p:spPr>
          <a:xfrm rot="0">
            <a:off x="7343531" y="9511289"/>
            <a:ext cx="3202924" cy="1131899"/>
          </a:xfrm>
          <a:prstGeom prst="rect">
            <a:avLst/>
          </a:prstGeom>
        </p:spPr>
        <p:txBody>
          <a:bodyPr anchor="t" rtlCol="false" tIns="0" lIns="0" bIns="0" rIns="0">
            <a:spAutoFit/>
          </a:bodyPr>
          <a:lstStyle/>
          <a:p>
            <a:pPr algn="ctr">
              <a:lnSpc>
                <a:spcPts val="4199"/>
              </a:lnSpc>
            </a:pPr>
            <a:r>
              <a:rPr lang="en-US" sz="3387" b="true">
                <a:solidFill>
                  <a:srgbClr val="F7BE46"/>
                </a:solidFill>
                <a:latin typeface="Neo Tech Bold"/>
                <a:ea typeface="Neo Tech Bold"/>
                <a:cs typeface="Neo Tech Bold"/>
                <a:sym typeface="Neo Tech Bold"/>
              </a:rPr>
              <a:t>Magnitud de r</a:t>
            </a:r>
          </a:p>
          <a:p>
            <a:pPr algn="ctr" marL="0" indent="0" lvl="0">
              <a:lnSpc>
                <a:spcPts val="41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7520965">
            <a:off x="-1584047" y="608245"/>
            <a:ext cx="4688905" cy="3604596"/>
          </a:xfrm>
          <a:custGeom>
            <a:avLst/>
            <a:gdLst/>
            <a:ahLst/>
            <a:cxnLst/>
            <a:rect r="r" b="b" t="t" l="l"/>
            <a:pathLst>
              <a:path h="3604596" w="4688905">
                <a:moveTo>
                  <a:pt x="0" y="0"/>
                </a:moveTo>
                <a:lnTo>
                  <a:pt x="4688905" y="0"/>
                </a:lnTo>
                <a:lnTo>
                  <a:pt x="4688905" y="3604595"/>
                </a:lnTo>
                <a:lnTo>
                  <a:pt x="0" y="3604595"/>
                </a:lnTo>
                <a:lnTo>
                  <a:pt x="0" y="0"/>
                </a:lnTo>
                <a:close/>
              </a:path>
            </a:pathLst>
          </a:custGeom>
          <a:blipFill>
            <a:blip r:embed="rId2"/>
            <a:stretch>
              <a:fillRect l="0" t="0" r="0" b="0"/>
            </a:stretch>
          </a:blipFill>
        </p:spPr>
      </p:sp>
      <p:sp>
        <p:nvSpPr>
          <p:cNvPr name="Freeform 3" id="3"/>
          <p:cNvSpPr/>
          <p:nvPr/>
        </p:nvSpPr>
        <p:spPr>
          <a:xfrm flipH="false" flipV="false" rot="1032907">
            <a:off x="2470178" y="-265736"/>
            <a:ext cx="1294436" cy="1294436"/>
          </a:xfrm>
          <a:custGeom>
            <a:avLst/>
            <a:gdLst/>
            <a:ahLst/>
            <a:cxnLst/>
            <a:rect r="r" b="b" t="t" l="l"/>
            <a:pathLst>
              <a:path h="1294436" w="1294436">
                <a:moveTo>
                  <a:pt x="0" y="0"/>
                </a:moveTo>
                <a:lnTo>
                  <a:pt x="1294437" y="0"/>
                </a:lnTo>
                <a:lnTo>
                  <a:pt x="1294437" y="1294436"/>
                </a:lnTo>
                <a:lnTo>
                  <a:pt x="0" y="1294436"/>
                </a:lnTo>
                <a:lnTo>
                  <a:pt x="0" y="0"/>
                </a:lnTo>
                <a:close/>
              </a:path>
            </a:pathLst>
          </a:custGeom>
          <a:blipFill>
            <a:blip r:embed="rId3"/>
            <a:stretch>
              <a:fillRect l="0" t="0" r="0" b="0"/>
            </a:stretch>
          </a:blipFill>
        </p:spPr>
      </p:sp>
      <p:sp>
        <p:nvSpPr>
          <p:cNvPr name="Freeform 4" id="4"/>
          <p:cNvSpPr/>
          <p:nvPr/>
        </p:nvSpPr>
        <p:spPr>
          <a:xfrm flipH="false" flipV="false" rot="-3629164">
            <a:off x="17227866" y="102870"/>
            <a:ext cx="1143581" cy="3059748"/>
          </a:xfrm>
          <a:custGeom>
            <a:avLst/>
            <a:gdLst/>
            <a:ahLst/>
            <a:cxnLst/>
            <a:rect r="r" b="b" t="t" l="l"/>
            <a:pathLst>
              <a:path h="3059748" w="1143581">
                <a:moveTo>
                  <a:pt x="0" y="0"/>
                </a:moveTo>
                <a:lnTo>
                  <a:pt x="1143581" y="0"/>
                </a:lnTo>
                <a:lnTo>
                  <a:pt x="1143581" y="3059749"/>
                </a:lnTo>
                <a:lnTo>
                  <a:pt x="0" y="3059749"/>
                </a:lnTo>
                <a:lnTo>
                  <a:pt x="0" y="0"/>
                </a:lnTo>
                <a:close/>
              </a:path>
            </a:pathLst>
          </a:custGeom>
          <a:blipFill>
            <a:blip r:embed="rId4"/>
            <a:stretch>
              <a:fillRect l="0" t="0" r="0" b="0"/>
            </a:stretch>
          </a:blipFill>
        </p:spPr>
      </p:sp>
      <p:sp>
        <p:nvSpPr>
          <p:cNvPr name="Freeform 5" id="5"/>
          <p:cNvSpPr/>
          <p:nvPr/>
        </p:nvSpPr>
        <p:spPr>
          <a:xfrm flipH="false" flipV="false" rot="1768731">
            <a:off x="13945321" y="-266346"/>
            <a:ext cx="1208896" cy="2093327"/>
          </a:xfrm>
          <a:custGeom>
            <a:avLst/>
            <a:gdLst/>
            <a:ahLst/>
            <a:cxnLst/>
            <a:rect r="r" b="b" t="t" l="l"/>
            <a:pathLst>
              <a:path h="2093327" w="1208896">
                <a:moveTo>
                  <a:pt x="0" y="0"/>
                </a:moveTo>
                <a:lnTo>
                  <a:pt x="1208896" y="0"/>
                </a:lnTo>
                <a:lnTo>
                  <a:pt x="1208896" y="2093327"/>
                </a:lnTo>
                <a:lnTo>
                  <a:pt x="0" y="2093327"/>
                </a:lnTo>
                <a:lnTo>
                  <a:pt x="0" y="0"/>
                </a:lnTo>
                <a:close/>
              </a:path>
            </a:pathLst>
          </a:custGeom>
          <a:blipFill>
            <a:blip r:embed="rId5"/>
            <a:stretch>
              <a:fillRect l="0" t="0" r="0" b="0"/>
            </a:stretch>
          </a:blipFill>
        </p:spPr>
      </p:sp>
      <p:sp>
        <p:nvSpPr>
          <p:cNvPr name="Freeform 6" id="6"/>
          <p:cNvSpPr/>
          <p:nvPr/>
        </p:nvSpPr>
        <p:spPr>
          <a:xfrm flipH="false" flipV="false" rot="0">
            <a:off x="4895854" y="381482"/>
            <a:ext cx="4135548" cy="1021825"/>
          </a:xfrm>
          <a:custGeom>
            <a:avLst/>
            <a:gdLst/>
            <a:ahLst/>
            <a:cxnLst/>
            <a:rect r="r" b="b" t="t" l="l"/>
            <a:pathLst>
              <a:path h="1021825" w="4135548">
                <a:moveTo>
                  <a:pt x="0" y="0"/>
                </a:moveTo>
                <a:lnTo>
                  <a:pt x="4135548" y="0"/>
                </a:lnTo>
                <a:lnTo>
                  <a:pt x="4135548" y="1021825"/>
                </a:lnTo>
                <a:lnTo>
                  <a:pt x="0" y="1021825"/>
                </a:lnTo>
                <a:lnTo>
                  <a:pt x="0" y="0"/>
                </a:lnTo>
                <a:close/>
              </a:path>
            </a:pathLst>
          </a:custGeom>
          <a:blipFill>
            <a:blip r:embed="rId6"/>
            <a:stretch>
              <a:fillRect l="0" t="0" r="0" b="0"/>
            </a:stretch>
          </a:blipFill>
        </p:spPr>
      </p:sp>
      <p:sp>
        <p:nvSpPr>
          <p:cNvPr name="Freeform 7" id="7"/>
          <p:cNvSpPr/>
          <p:nvPr/>
        </p:nvSpPr>
        <p:spPr>
          <a:xfrm flipH="false" flipV="false" rot="2460245">
            <a:off x="8128232" y="-811591"/>
            <a:ext cx="4997164" cy="2386146"/>
          </a:xfrm>
          <a:custGeom>
            <a:avLst/>
            <a:gdLst/>
            <a:ahLst/>
            <a:cxnLst/>
            <a:rect r="r" b="b" t="t" l="l"/>
            <a:pathLst>
              <a:path h="2386146" w="4997164">
                <a:moveTo>
                  <a:pt x="0" y="0"/>
                </a:moveTo>
                <a:lnTo>
                  <a:pt x="4997165" y="0"/>
                </a:lnTo>
                <a:lnTo>
                  <a:pt x="4997165" y="2386146"/>
                </a:lnTo>
                <a:lnTo>
                  <a:pt x="0" y="2386146"/>
                </a:lnTo>
                <a:lnTo>
                  <a:pt x="0" y="0"/>
                </a:lnTo>
                <a:close/>
              </a:path>
            </a:pathLst>
          </a:custGeom>
          <a:blipFill>
            <a:blip r:embed="rId7"/>
            <a:stretch>
              <a:fillRect l="0" t="0" r="0" b="0"/>
            </a:stretch>
          </a:blipFill>
        </p:spPr>
      </p:sp>
      <p:sp>
        <p:nvSpPr>
          <p:cNvPr name="TextBox 8" id="8"/>
          <p:cNvSpPr txBox="true"/>
          <p:nvPr/>
        </p:nvSpPr>
        <p:spPr>
          <a:xfrm rot="0">
            <a:off x="370372" y="3668600"/>
            <a:ext cx="7737131" cy="1309514"/>
          </a:xfrm>
          <a:prstGeom prst="rect">
            <a:avLst/>
          </a:prstGeom>
        </p:spPr>
        <p:txBody>
          <a:bodyPr anchor="t" rtlCol="false" tIns="0" lIns="0" bIns="0" rIns="0">
            <a:spAutoFit/>
          </a:bodyPr>
          <a:lstStyle/>
          <a:p>
            <a:pPr algn="ctr">
              <a:lnSpc>
                <a:spcPts val="3466"/>
              </a:lnSpc>
            </a:pPr>
            <a:r>
              <a:rPr lang="en-US" sz="2606">
                <a:solidFill>
                  <a:srgbClr val="0A032B"/>
                </a:solidFill>
                <a:latin typeface="Canva Sans"/>
                <a:ea typeface="Canva Sans"/>
                <a:cs typeface="Canva Sans"/>
                <a:sym typeface="Canva Sans"/>
              </a:rPr>
              <a:t>Pequeño segmento variación infinitesimal en la longitud de una curva.</a:t>
            </a:r>
          </a:p>
          <a:p>
            <a:pPr algn="ctr" marL="0" indent="0" lvl="0">
              <a:lnSpc>
                <a:spcPts val="3466"/>
              </a:lnSpc>
            </a:pPr>
          </a:p>
        </p:txBody>
      </p:sp>
      <p:sp>
        <p:nvSpPr>
          <p:cNvPr name="Freeform 9" id="9"/>
          <p:cNvSpPr/>
          <p:nvPr/>
        </p:nvSpPr>
        <p:spPr>
          <a:xfrm flipH="false" flipV="false" rot="1986244">
            <a:off x="8268993" y="7459837"/>
            <a:ext cx="2816801" cy="710228"/>
          </a:xfrm>
          <a:custGeom>
            <a:avLst/>
            <a:gdLst/>
            <a:ahLst/>
            <a:cxnLst/>
            <a:rect r="r" b="b" t="t" l="l"/>
            <a:pathLst>
              <a:path h="710228" w="2816801">
                <a:moveTo>
                  <a:pt x="0" y="0"/>
                </a:moveTo>
                <a:lnTo>
                  <a:pt x="2816800" y="0"/>
                </a:lnTo>
                <a:lnTo>
                  <a:pt x="2816800" y="710228"/>
                </a:lnTo>
                <a:lnTo>
                  <a:pt x="0" y="710228"/>
                </a:lnTo>
                <a:lnTo>
                  <a:pt x="0" y="0"/>
                </a:lnTo>
                <a:close/>
              </a:path>
            </a:pathLst>
          </a:custGeom>
          <a:blipFill>
            <a:blip r:embed="rId8"/>
            <a:stretch>
              <a:fillRect l="-47159" t="-2867" r="0" b="0"/>
            </a:stretch>
          </a:blipFill>
        </p:spPr>
      </p:sp>
      <p:sp>
        <p:nvSpPr>
          <p:cNvPr name="TextBox 10" id="10"/>
          <p:cNvSpPr txBox="true"/>
          <p:nvPr/>
        </p:nvSpPr>
        <p:spPr>
          <a:xfrm rot="0">
            <a:off x="1510286" y="5317884"/>
            <a:ext cx="8027736" cy="1705881"/>
          </a:xfrm>
          <a:prstGeom prst="rect">
            <a:avLst/>
          </a:prstGeom>
        </p:spPr>
        <p:txBody>
          <a:bodyPr anchor="t" rtlCol="false" tIns="0" lIns="0" bIns="0" rIns="0">
            <a:spAutoFit/>
          </a:bodyPr>
          <a:lstStyle/>
          <a:p>
            <a:pPr algn="ctr" marL="0" indent="0" lvl="0">
              <a:lnSpc>
                <a:spcPts val="4530"/>
              </a:lnSpc>
            </a:pPr>
            <a:r>
              <a:rPr lang="en-US" sz="3406">
                <a:solidFill>
                  <a:srgbClr val="FFFFFF"/>
                </a:solidFill>
                <a:latin typeface="Canva Sans"/>
                <a:ea typeface="Canva Sans"/>
                <a:cs typeface="Canva Sans"/>
                <a:sym typeface="Canva Sans"/>
              </a:rPr>
              <a:t>Para empezar la simulación de frenos electromagnéticos diseñamos espiras por medio de </a:t>
            </a:r>
            <a:r>
              <a:rPr lang="en-US" b="true" sz="3406">
                <a:solidFill>
                  <a:srgbClr val="FFFFFF"/>
                </a:solidFill>
                <a:latin typeface="Canva Sans Bold"/>
                <a:ea typeface="Canva Sans Bold"/>
                <a:cs typeface="Canva Sans Bold"/>
                <a:sym typeface="Canva Sans Bold"/>
              </a:rPr>
              <a:t>coordenadas polares</a:t>
            </a:r>
          </a:p>
        </p:txBody>
      </p:sp>
      <p:sp>
        <p:nvSpPr>
          <p:cNvPr name="Freeform 11" id="11"/>
          <p:cNvSpPr/>
          <p:nvPr/>
        </p:nvSpPr>
        <p:spPr>
          <a:xfrm flipH="false" flipV="false" rot="3538583">
            <a:off x="3966565" y="4724978"/>
            <a:ext cx="1324812" cy="506271"/>
          </a:xfrm>
          <a:custGeom>
            <a:avLst/>
            <a:gdLst/>
            <a:ahLst/>
            <a:cxnLst/>
            <a:rect r="r" b="b" t="t" l="l"/>
            <a:pathLst>
              <a:path h="506271" w="1324812">
                <a:moveTo>
                  <a:pt x="0" y="0"/>
                </a:moveTo>
                <a:lnTo>
                  <a:pt x="1324812" y="0"/>
                </a:lnTo>
                <a:lnTo>
                  <a:pt x="1324812" y="506271"/>
                </a:lnTo>
                <a:lnTo>
                  <a:pt x="0" y="506271"/>
                </a:lnTo>
                <a:lnTo>
                  <a:pt x="0" y="0"/>
                </a:lnTo>
                <a:close/>
              </a:path>
            </a:pathLst>
          </a:custGeom>
          <a:blipFill>
            <a:blip r:embed="rId9"/>
            <a:stretch>
              <a:fillRect l="-116820" t="0" r="0" b="0"/>
            </a:stretch>
          </a:blipFill>
        </p:spPr>
      </p:sp>
      <p:sp>
        <p:nvSpPr>
          <p:cNvPr name="Freeform 12" id="12"/>
          <p:cNvSpPr/>
          <p:nvPr/>
        </p:nvSpPr>
        <p:spPr>
          <a:xfrm flipH="false" flipV="false" rot="0">
            <a:off x="11051131" y="5734370"/>
            <a:ext cx="6476317" cy="4161163"/>
          </a:xfrm>
          <a:custGeom>
            <a:avLst/>
            <a:gdLst/>
            <a:ahLst/>
            <a:cxnLst/>
            <a:rect r="r" b="b" t="t" l="l"/>
            <a:pathLst>
              <a:path h="4161163" w="6476317">
                <a:moveTo>
                  <a:pt x="0" y="0"/>
                </a:moveTo>
                <a:lnTo>
                  <a:pt x="6476317" y="0"/>
                </a:lnTo>
                <a:lnTo>
                  <a:pt x="6476317" y="4161163"/>
                </a:lnTo>
                <a:lnTo>
                  <a:pt x="0" y="4161163"/>
                </a:lnTo>
                <a:lnTo>
                  <a:pt x="0" y="0"/>
                </a:lnTo>
                <a:close/>
              </a:path>
            </a:pathLst>
          </a:custGeom>
          <a:blipFill>
            <a:blip r:embed="rId10"/>
            <a:stretch>
              <a:fillRect l="0" t="0" r="-4434" b="0"/>
            </a:stretch>
          </a:blipFill>
        </p:spPr>
      </p:sp>
      <p:sp>
        <p:nvSpPr>
          <p:cNvPr name="TextBox 13" id="13"/>
          <p:cNvSpPr txBox="true"/>
          <p:nvPr/>
        </p:nvSpPr>
        <p:spPr>
          <a:xfrm rot="0">
            <a:off x="1934438" y="2188390"/>
            <a:ext cx="15207167" cy="1294174"/>
          </a:xfrm>
          <a:prstGeom prst="rect">
            <a:avLst/>
          </a:prstGeom>
        </p:spPr>
        <p:txBody>
          <a:bodyPr anchor="t" rtlCol="false" tIns="0" lIns="0" bIns="0" rIns="0">
            <a:spAutoFit/>
          </a:bodyPr>
          <a:lstStyle/>
          <a:p>
            <a:pPr algn="ctr" marL="0" indent="0" lvl="0">
              <a:lnSpc>
                <a:spcPts val="9134"/>
              </a:lnSpc>
            </a:pPr>
            <a:r>
              <a:rPr lang="en-US" b="true" sz="7366">
                <a:solidFill>
                  <a:srgbClr val="0A032B"/>
                </a:solidFill>
                <a:latin typeface="Neo Tech Bold"/>
                <a:ea typeface="Neo Tech Bold"/>
                <a:cs typeface="Neo Tech Bold"/>
                <a:sym typeface="Neo Tech Bold"/>
              </a:rPr>
              <a:t>Diferencial de línea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173926" y="793337"/>
            <a:ext cx="14874080" cy="8700326"/>
            <a:chOff x="0" y="0"/>
            <a:chExt cx="3917453" cy="2291444"/>
          </a:xfrm>
        </p:grpSpPr>
        <p:sp>
          <p:nvSpPr>
            <p:cNvPr name="Freeform 3" id="3"/>
            <p:cNvSpPr/>
            <p:nvPr/>
          </p:nvSpPr>
          <p:spPr>
            <a:xfrm flipH="false" flipV="false" rot="0">
              <a:off x="0" y="0"/>
              <a:ext cx="3917453" cy="2291444"/>
            </a:xfrm>
            <a:custGeom>
              <a:avLst/>
              <a:gdLst/>
              <a:ahLst/>
              <a:cxnLst/>
              <a:rect r="r" b="b" t="t" l="l"/>
              <a:pathLst>
                <a:path h="2291444" w="3917453">
                  <a:moveTo>
                    <a:pt x="14574" y="0"/>
                  </a:moveTo>
                  <a:lnTo>
                    <a:pt x="3902879" y="0"/>
                  </a:lnTo>
                  <a:cubicBezTo>
                    <a:pt x="3910928" y="0"/>
                    <a:pt x="3917453" y="6525"/>
                    <a:pt x="3917453" y="14574"/>
                  </a:cubicBezTo>
                  <a:lnTo>
                    <a:pt x="3917453" y="2276870"/>
                  </a:lnTo>
                  <a:cubicBezTo>
                    <a:pt x="3917453" y="2280735"/>
                    <a:pt x="3915918" y="2284442"/>
                    <a:pt x="3913184" y="2287175"/>
                  </a:cubicBezTo>
                  <a:cubicBezTo>
                    <a:pt x="3910451" y="2289908"/>
                    <a:pt x="3906744" y="2291444"/>
                    <a:pt x="3902879" y="2291444"/>
                  </a:cubicBezTo>
                  <a:lnTo>
                    <a:pt x="14574" y="2291444"/>
                  </a:lnTo>
                  <a:cubicBezTo>
                    <a:pt x="10709" y="2291444"/>
                    <a:pt x="7002" y="2289908"/>
                    <a:pt x="4269" y="2287175"/>
                  </a:cubicBezTo>
                  <a:cubicBezTo>
                    <a:pt x="1535" y="2284442"/>
                    <a:pt x="0" y="2280735"/>
                    <a:pt x="0" y="2276870"/>
                  </a:cubicBezTo>
                  <a:lnTo>
                    <a:pt x="0" y="14574"/>
                  </a:lnTo>
                  <a:cubicBezTo>
                    <a:pt x="0" y="10709"/>
                    <a:pt x="1535" y="7002"/>
                    <a:pt x="4269" y="4269"/>
                  </a:cubicBezTo>
                  <a:cubicBezTo>
                    <a:pt x="7002" y="1535"/>
                    <a:pt x="10709" y="0"/>
                    <a:pt x="14574" y="0"/>
                  </a:cubicBezTo>
                  <a:close/>
                </a:path>
              </a:pathLst>
            </a:custGeom>
            <a:solidFill>
              <a:srgbClr val="E65E62"/>
            </a:solidFill>
          </p:spPr>
        </p:sp>
        <p:sp>
          <p:nvSpPr>
            <p:cNvPr name="TextBox 4" id="4"/>
            <p:cNvSpPr txBox="true"/>
            <p:nvPr/>
          </p:nvSpPr>
          <p:spPr>
            <a:xfrm>
              <a:off x="0" y="-66675"/>
              <a:ext cx="3917453" cy="235811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2"/>
            <a:stretch>
              <a:fillRect l="0" t="0" r="0" b="0"/>
            </a:stretch>
          </a:blipFill>
        </p:spPr>
      </p:sp>
      <p:sp>
        <p:nvSpPr>
          <p:cNvPr name="Freeform 6" id="6"/>
          <p:cNvSpPr/>
          <p:nvPr/>
        </p:nvSpPr>
        <p:spPr>
          <a:xfrm flipH="false" flipV="false" rot="-755236">
            <a:off x="15303826" y="6827897"/>
            <a:ext cx="4865598" cy="3740428"/>
          </a:xfrm>
          <a:custGeom>
            <a:avLst/>
            <a:gdLst/>
            <a:ahLst/>
            <a:cxnLst/>
            <a:rect r="r" b="b" t="t" l="l"/>
            <a:pathLst>
              <a:path h="3740428" w="4865598">
                <a:moveTo>
                  <a:pt x="0" y="0"/>
                </a:moveTo>
                <a:lnTo>
                  <a:pt x="4865598" y="0"/>
                </a:lnTo>
                <a:lnTo>
                  <a:pt x="4865598" y="3740428"/>
                </a:lnTo>
                <a:lnTo>
                  <a:pt x="0" y="3740428"/>
                </a:lnTo>
                <a:lnTo>
                  <a:pt x="0" y="0"/>
                </a:lnTo>
                <a:close/>
              </a:path>
            </a:pathLst>
          </a:custGeom>
          <a:blipFill>
            <a:blip r:embed="rId3"/>
            <a:stretch>
              <a:fillRect l="0" t="0" r="0" b="0"/>
            </a:stretch>
          </a:blipFill>
        </p:spPr>
      </p:sp>
      <p:grpSp>
        <p:nvGrpSpPr>
          <p:cNvPr name="Group 7" id="7"/>
          <p:cNvGrpSpPr>
            <a:grpSpLocks noChangeAspect="true"/>
          </p:cNvGrpSpPr>
          <p:nvPr/>
        </p:nvGrpSpPr>
        <p:grpSpPr>
          <a:xfrm rot="0">
            <a:off x="4521168" y="1952689"/>
            <a:ext cx="14530136" cy="8334311"/>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2" id="1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25418" t="-20513" r="-20005" b="-10193"/>
              </a:stretch>
            </a:blipFill>
          </p:spPr>
        </p:sp>
      </p:grpSp>
      <p:sp>
        <p:nvSpPr>
          <p:cNvPr name="TextBox 13" id="13"/>
          <p:cNvSpPr txBox="true"/>
          <p:nvPr/>
        </p:nvSpPr>
        <p:spPr>
          <a:xfrm rot="0">
            <a:off x="541158" y="593312"/>
            <a:ext cx="9138509" cy="1359377"/>
          </a:xfrm>
          <a:prstGeom prst="rect">
            <a:avLst/>
          </a:prstGeom>
        </p:spPr>
        <p:txBody>
          <a:bodyPr anchor="t" rtlCol="false" tIns="0" lIns="0" bIns="0" rIns="0">
            <a:spAutoFit/>
          </a:bodyPr>
          <a:lstStyle/>
          <a:p>
            <a:pPr algn="ctr" marL="0" indent="0" lvl="0">
              <a:lnSpc>
                <a:spcPts val="9638"/>
              </a:lnSpc>
            </a:pPr>
            <a:r>
              <a:rPr lang="en-US" b="true" sz="7589">
                <a:solidFill>
                  <a:srgbClr val="4D6BA9"/>
                </a:solidFill>
                <a:latin typeface="Neo Tech Bold"/>
                <a:ea typeface="Neo Tech Bold"/>
                <a:cs typeface="Neo Tech Bold"/>
                <a:sym typeface="Neo Tech Bold"/>
              </a:rPr>
              <a:t>Creación de espiras</a:t>
            </a:r>
          </a:p>
        </p:txBody>
      </p:sp>
      <p:sp>
        <p:nvSpPr>
          <p:cNvPr name="TextBox 14" id="14"/>
          <p:cNvSpPr txBox="true"/>
          <p:nvPr/>
        </p:nvSpPr>
        <p:spPr>
          <a:xfrm rot="0">
            <a:off x="736175" y="593312"/>
            <a:ext cx="9138509" cy="1359377"/>
          </a:xfrm>
          <a:prstGeom prst="rect">
            <a:avLst/>
          </a:prstGeom>
        </p:spPr>
        <p:txBody>
          <a:bodyPr anchor="t" rtlCol="false" tIns="0" lIns="0" bIns="0" rIns="0">
            <a:spAutoFit/>
          </a:bodyPr>
          <a:lstStyle/>
          <a:p>
            <a:pPr algn="ctr" marL="0" indent="0" lvl="0">
              <a:lnSpc>
                <a:spcPts val="9638"/>
              </a:lnSpc>
            </a:pPr>
            <a:r>
              <a:rPr lang="en-US" b="true" sz="7589">
                <a:solidFill>
                  <a:srgbClr val="EDEDED"/>
                </a:solidFill>
                <a:latin typeface="Neo Tech Bold"/>
                <a:ea typeface="Neo Tech Bold"/>
                <a:cs typeface="Neo Tech Bold"/>
                <a:sym typeface="Neo Tech Bold"/>
              </a:rPr>
              <a:t>Creación de espiras</a:t>
            </a:r>
          </a:p>
        </p:txBody>
      </p:sp>
      <p:sp>
        <p:nvSpPr>
          <p:cNvPr name="TextBox 15" id="15"/>
          <p:cNvSpPr txBox="true"/>
          <p:nvPr/>
        </p:nvSpPr>
        <p:spPr>
          <a:xfrm rot="0">
            <a:off x="736175" y="4474832"/>
            <a:ext cx="5032660" cy="3242400"/>
          </a:xfrm>
          <a:prstGeom prst="rect">
            <a:avLst/>
          </a:prstGeom>
        </p:spPr>
        <p:txBody>
          <a:bodyPr anchor="t" rtlCol="false" tIns="0" lIns="0" bIns="0" rIns="0">
            <a:spAutoFit/>
          </a:bodyPr>
          <a:lstStyle/>
          <a:p>
            <a:pPr algn="ctr">
              <a:lnSpc>
                <a:spcPts val="3211"/>
              </a:lnSpc>
            </a:pPr>
            <a:r>
              <a:rPr lang="en-US" sz="2310" spc="127">
                <a:solidFill>
                  <a:srgbClr val="FFFFFF"/>
                </a:solidFill>
                <a:latin typeface="Canva Sans"/>
                <a:ea typeface="Canva Sans"/>
                <a:cs typeface="Canva Sans"/>
                <a:sym typeface="Canva Sans"/>
              </a:rPr>
              <a:t>nl = 5; % Número de espiras</a:t>
            </a:r>
          </a:p>
          <a:p>
            <a:pPr algn="ctr">
              <a:lnSpc>
                <a:spcPts val="3211"/>
              </a:lnSpc>
            </a:pPr>
            <a:r>
              <a:rPr lang="en-US" sz="2310" spc="127">
                <a:solidFill>
                  <a:srgbClr val="FFFFFF"/>
                </a:solidFill>
                <a:latin typeface="Canva Sans"/>
                <a:ea typeface="Canva Sans"/>
                <a:cs typeface="Canva Sans"/>
                <a:sym typeface="Canva Sans"/>
              </a:rPr>
              <a:t>N = 20; % Puntos por espira</a:t>
            </a:r>
          </a:p>
          <a:p>
            <a:pPr algn="ctr">
              <a:lnSpc>
                <a:spcPts val="3211"/>
              </a:lnSpc>
            </a:pPr>
            <a:r>
              <a:rPr lang="en-US" sz="2310" spc="127">
                <a:solidFill>
                  <a:srgbClr val="FFFFFF"/>
                </a:solidFill>
                <a:latin typeface="Canva Sans"/>
                <a:ea typeface="Canva Sans"/>
                <a:cs typeface="Canva Sans"/>
                <a:sym typeface="Canva Sans"/>
              </a:rPr>
              <a:t>R = 1.5; % Radio de cada espira</a:t>
            </a:r>
          </a:p>
          <a:p>
            <a:pPr algn="ctr">
              <a:lnSpc>
                <a:spcPts val="3211"/>
              </a:lnSpc>
            </a:pPr>
            <a:r>
              <a:rPr lang="en-US" sz="2310" spc="127">
                <a:solidFill>
                  <a:srgbClr val="FFFFFF"/>
                </a:solidFill>
                <a:latin typeface="Canva Sans"/>
                <a:ea typeface="Canva Sans"/>
                <a:cs typeface="Canva Sans"/>
                <a:sym typeface="Canva Sans"/>
              </a:rPr>
              <a:t>sz = 1; % Separación entre espiras (paso en Z)</a:t>
            </a:r>
          </a:p>
          <a:p>
            <a:pPr algn="ctr">
              <a:lnSpc>
                <a:spcPts val="3211"/>
              </a:lnSpc>
            </a:pPr>
          </a:p>
          <a:p>
            <a:pPr algn="ctr">
              <a:lnSpc>
                <a:spcPts val="3211"/>
              </a:lnSpc>
            </a:pPr>
          </a:p>
          <a:p>
            <a:pPr algn="ctr">
              <a:lnSpc>
                <a:spcPts val="3211"/>
              </a:lnSpc>
            </a:pPr>
          </a:p>
        </p:txBody>
      </p:sp>
      <p:sp>
        <p:nvSpPr>
          <p:cNvPr name="TextBox 16" id="16"/>
          <p:cNvSpPr txBox="true"/>
          <p:nvPr/>
        </p:nvSpPr>
        <p:spPr>
          <a:xfrm rot="0">
            <a:off x="736175" y="2999565"/>
            <a:ext cx="5032660" cy="1022728"/>
          </a:xfrm>
          <a:prstGeom prst="rect">
            <a:avLst/>
          </a:prstGeom>
        </p:spPr>
        <p:txBody>
          <a:bodyPr anchor="t" rtlCol="false" tIns="0" lIns="0" bIns="0" rIns="0">
            <a:spAutoFit/>
          </a:bodyPr>
          <a:lstStyle/>
          <a:p>
            <a:pPr algn="ctr">
              <a:lnSpc>
                <a:spcPts val="4184"/>
              </a:lnSpc>
            </a:pPr>
            <a:r>
              <a:rPr lang="en-US" b="true" sz="3010" spc="165">
                <a:solidFill>
                  <a:srgbClr val="FFFFFF"/>
                </a:solidFill>
                <a:latin typeface="Canva Sans Bold"/>
                <a:ea typeface="Canva Sans Bold"/>
                <a:cs typeface="Canva Sans Bold"/>
                <a:sym typeface="Canva Sans Bold"/>
              </a:rPr>
              <a:t>Elementos clave para la simulación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1173926" y="793337"/>
            <a:ext cx="14874080" cy="8700326"/>
            <a:chOff x="0" y="0"/>
            <a:chExt cx="3917453" cy="2291444"/>
          </a:xfrm>
        </p:grpSpPr>
        <p:sp>
          <p:nvSpPr>
            <p:cNvPr name="Freeform 3" id="3"/>
            <p:cNvSpPr/>
            <p:nvPr/>
          </p:nvSpPr>
          <p:spPr>
            <a:xfrm flipH="false" flipV="false" rot="0">
              <a:off x="0" y="0"/>
              <a:ext cx="3917453" cy="2291444"/>
            </a:xfrm>
            <a:custGeom>
              <a:avLst/>
              <a:gdLst/>
              <a:ahLst/>
              <a:cxnLst/>
              <a:rect r="r" b="b" t="t" l="l"/>
              <a:pathLst>
                <a:path h="2291444" w="3917453">
                  <a:moveTo>
                    <a:pt x="14574" y="0"/>
                  </a:moveTo>
                  <a:lnTo>
                    <a:pt x="3902879" y="0"/>
                  </a:lnTo>
                  <a:cubicBezTo>
                    <a:pt x="3910928" y="0"/>
                    <a:pt x="3917453" y="6525"/>
                    <a:pt x="3917453" y="14574"/>
                  </a:cubicBezTo>
                  <a:lnTo>
                    <a:pt x="3917453" y="2276870"/>
                  </a:lnTo>
                  <a:cubicBezTo>
                    <a:pt x="3917453" y="2280735"/>
                    <a:pt x="3915918" y="2284442"/>
                    <a:pt x="3913184" y="2287175"/>
                  </a:cubicBezTo>
                  <a:cubicBezTo>
                    <a:pt x="3910451" y="2289908"/>
                    <a:pt x="3906744" y="2291444"/>
                    <a:pt x="3902879" y="2291444"/>
                  </a:cubicBezTo>
                  <a:lnTo>
                    <a:pt x="14574" y="2291444"/>
                  </a:lnTo>
                  <a:cubicBezTo>
                    <a:pt x="10709" y="2291444"/>
                    <a:pt x="7002" y="2289908"/>
                    <a:pt x="4269" y="2287175"/>
                  </a:cubicBezTo>
                  <a:cubicBezTo>
                    <a:pt x="1535" y="2284442"/>
                    <a:pt x="0" y="2280735"/>
                    <a:pt x="0" y="2276870"/>
                  </a:cubicBezTo>
                  <a:lnTo>
                    <a:pt x="0" y="14574"/>
                  </a:lnTo>
                  <a:cubicBezTo>
                    <a:pt x="0" y="10709"/>
                    <a:pt x="1535" y="7002"/>
                    <a:pt x="4269" y="4269"/>
                  </a:cubicBezTo>
                  <a:cubicBezTo>
                    <a:pt x="7002" y="1535"/>
                    <a:pt x="10709" y="0"/>
                    <a:pt x="14574" y="0"/>
                  </a:cubicBezTo>
                  <a:close/>
                </a:path>
              </a:pathLst>
            </a:custGeom>
            <a:solidFill>
              <a:srgbClr val="E65E62"/>
            </a:solidFill>
          </p:spPr>
        </p:sp>
        <p:sp>
          <p:nvSpPr>
            <p:cNvPr name="TextBox 4" id="4"/>
            <p:cNvSpPr txBox="true"/>
            <p:nvPr/>
          </p:nvSpPr>
          <p:spPr>
            <a:xfrm>
              <a:off x="0" y="-66675"/>
              <a:ext cx="3917453" cy="2358119"/>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6134602">
            <a:off x="17001194" y="-501174"/>
            <a:ext cx="1143581" cy="3059748"/>
          </a:xfrm>
          <a:custGeom>
            <a:avLst/>
            <a:gdLst/>
            <a:ahLst/>
            <a:cxnLst/>
            <a:rect r="r" b="b" t="t" l="l"/>
            <a:pathLst>
              <a:path h="3059748" w="1143581">
                <a:moveTo>
                  <a:pt x="0" y="0"/>
                </a:moveTo>
                <a:lnTo>
                  <a:pt x="1143581" y="0"/>
                </a:lnTo>
                <a:lnTo>
                  <a:pt x="1143581" y="3059748"/>
                </a:lnTo>
                <a:lnTo>
                  <a:pt x="0" y="3059748"/>
                </a:lnTo>
                <a:lnTo>
                  <a:pt x="0" y="0"/>
                </a:lnTo>
                <a:close/>
              </a:path>
            </a:pathLst>
          </a:custGeom>
          <a:blipFill>
            <a:blip r:embed="rId2"/>
            <a:stretch>
              <a:fillRect l="0" t="0" r="0" b="0"/>
            </a:stretch>
          </a:blipFill>
        </p:spPr>
      </p:sp>
      <p:sp>
        <p:nvSpPr>
          <p:cNvPr name="Freeform 6" id="6"/>
          <p:cNvSpPr/>
          <p:nvPr/>
        </p:nvSpPr>
        <p:spPr>
          <a:xfrm flipH="false" flipV="false" rot="-755236">
            <a:off x="15303826" y="6827897"/>
            <a:ext cx="4865598" cy="3740428"/>
          </a:xfrm>
          <a:custGeom>
            <a:avLst/>
            <a:gdLst/>
            <a:ahLst/>
            <a:cxnLst/>
            <a:rect r="r" b="b" t="t" l="l"/>
            <a:pathLst>
              <a:path h="3740428" w="4865598">
                <a:moveTo>
                  <a:pt x="0" y="0"/>
                </a:moveTo>
                <a:lnTo>
                  <a:pt x="4865598" y="0"/>
                </a:lnTo>
                <a:lnTo>
                  <a:pt x="4865598" y="3740428"/>
                </a:lnTo>
                <a:lnTo>
                  <a:pt x="0" y="3740428"/>
                </a:lnTo>
                <a:lnTo>
                  <a:pt x="0" y="0"/>
                </a:lnTo>
                <a:close/>
              </a:path>
            </a:pathLst>
          </a:custGeom>
          <a:blipFill>
            <a:blip r:embed="rId3"/>
            <a:stretch>
              <a:fillRect l="0" t="0" r="0" b="0"/>
            </a:stretch>
          </a:blipFill>
        </p:spPr>
      </p:sp>
      <p:sp>
        <p:nvSpPr>
          <p:cNvPr name="Freeform 7" id="7"/>
          <p:cNvSpPr/>
          <p:nvPr/>
        </p:nvSpPr>
        <p:spPr>
          <a:xfrm flipH="false" flipV="false" rot="0">
            <a:off x="77753" y="1952689"/>
            <a:ext cx="14876976" cy="4291898"/>
          </a:xfrm>
          <a:custGeom>
            <a:avLst/>
            <a:gdLst/>
            <a:ahLst/>
            <a:cxnLst/>
            <a:rect r="r" b="b" t="t" l="l"/>
            <a:pathLst>
              <a:path h="4291898" w="14876976">
                <a:moveTo>
                  <a:pt x="0" y="0"/>
                </a:moveTo>
                <a:lnTo>
                  <a:pt x="14876976" y="0"/>
                </a:lnTo>
                <a:lnTo>
                  <a:pt x="14876976" y="4291898"/>
                </a:lnTo>
                <a:lnTo>
                  <a:pt x="0" y="4291898"/>
                </a:lnTo>
                <a:lnTo>
                  <a:pt x="0" y="0"/>
                </a:lnTo>
                <a:close/>
              </a:path>
            </a:pathLst>
          </a:custGeom>
          <a:blipFill>
            <a:blip r:embed="rId4"/>
            <a:stretch>
              <a:fillRect l="0" t="0" r="0" b="-11008"/>
            </a:stretch>
          </a:blipFill>
        </p:spPr>
      </p:sp>
      <p:grpSp>
        <p:nvGrpSpPr>
          <p:cNvPr name="Group 8" id="8"/>
          <p:cNvGrpSpPr>
            <a:grpSpLocks noChangeAspect="true"/>
          </p:cNvGrpSpPr>
          <p:nvPr/>
        </p:nvGrpSpPr>
        <p:grpSpPr>
          <a:xfrm rot="0">
            <a:off x="9320761" y="5276850"/>
            <a:ext cx="8967239" cy="5143500"/>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3469" r="-582" b="-17067"/>
              </a:stretch>
            </a:blipFill>
          </p:spPr>
        </p:sp>
      </p:grpSp>
      <p:sp>
        <p:nvSpPr>
          <p:cNvPr name="TextBox 14" id="14"/>
          <p:cNvSpPr txBox="true"/>
          <p:nvPr/>
        </p:nvSpPr>
        <p:spPr>
          <a:xfrm rot="0">
            <a:off x="541158" y="593312"/>
            <a:ext cx="9138509" cy="1359377"/>
          </a:xfrm>
          <a:prstGeom prst="rect">
            <a:avLst/>
          </a:prstGeom>
        </p:spPr>
        <p:txBody>
          <a:bodyPr anchor="t" rtlCol="false" tIns="0" lIns="0" bIns="0" rIns="0">
            <a:spAutoFit/>
          </a:bodyPr>
          <a:lstStyle/>
          <a:p>
            <a:pPr algn="ctr" marL="0" indent="0" lvl="0">
              <a:lnSpc>
                <a:spcPts val="9638"/>
              </a:lnSpc>
            </a:pPr>
            <a:r>
              <a:rPr lang="en-US" b="true" sz="7589">
                <a:solidFill>
                  <a:srgbClr val="4D6BA9"/>
                </a:solidFill>
                <a:latin typeface="Neo Tech Bold"/>
                <a:ea typeface="Neo Tech Bold"/>
                <a:cs typeface="Neo Tech Bold"/>
                <a:sym typeface="Neo Tech Bold"/>
              </a:rPr>
              <a:t>Graficar de espiras</a:t>
            </a:r>
          </a:p>
        </p:txBody>
      </p:sp>
      <p:sp>
        <p:nvSpPr>
          <p:cNvPr name="TextBox 15" id="15"/>
          <p:cNvSpPr txBox="true"/>
          <p:nvPr/>
        </p:nvSpPr>
        <p:spPr>
          <a:xfrm rot="0">
            <a:off x="736175" y="593312"/>
            <a:ext cx="9138509" cy="1359377"/>
          </a:xfrm>
          <a:prstGeom prst="rect">
            <a:avLst/>
          </a:prstGeom>
        </p:spPr>
        <p:txBody>
          <a:bodyPr anchor="t" rtlCol="false" tIns="0" lIns="0" bIns="0" rIns="0">
            <a:spAutoFit/>
          </a:bodyPr>
          <a:lstStyle/>
          <a:p>
            <a:pPr algn="ctr" marL="0" indent="0" lvl="0">
              <a:lnSpc>
                <a:spcPts val="9638"/>
              </a:lnSpc>
            </a:pPr>
            <a:r>
              <a:rPr lang="en-US" b="true" sz="7589">
                <a:solidFill>
                  <a:srgbClr val="EDEDED"/>
                </a:solidFill>
                <a:latin typeface="Neo Tech Bold"/>
                <a:ea typeface="Neo Tech Bold"/>
                <a:cs typeface="Neo Tech Bold"/>
                <a:sym typeface="Neo Tech Bold"/>
              </a:rPr>
              <a:t>Graficar de espiras</a:t>
            </a:r>
          </a:p>
        </p:txBody>
      </p:sp>
      <p:sp>
        <p:nvSpPr>
          <p:cNvPr name="TextBox 16" id="16"/>
          <p:cNvSpPr txBox="true"/>
          <p:nvPr/>
        </p:nvSpPr>
        <p:spPr>
          <a:xfrm rot="0">
            <a:off x="77753" y="6732399"/>
            <a:ext cx="10025164" cy="2070478"/>
          </a:xfrm>
          <a:prstGeom prst="rect">
            <a:avLst/>
          </a:prstGeom>
        </p:spPr>
        <p:txBody>
          <a:bodyPr anchor="t" rtlCol="false" tIns="0" lIns="0" bIns="0" rIns="0">
            <a:spAutoFit/>
          </a:bodyPr>
          <a:lstStyle/>
          <a:p>
            <a:pPr algn="ctr">
              <a:lnSpc>
                <a:spcPts val="4184"/>
              </a:lnSpc>
            </a:pPr>
            <a:r>
              <a:rPr lang="en-US" b="true" sz="3010" spc="165">
                <a:solidFill>
                  <a:srgbClr val="FFFFFF"/>
                </a:solidFill>
                <a:latin typeface="Canva Sans Bold"/>
                <a:ea typeface="Canva Sans Bold"/>
                <a:cs typeface="Canva Sans Bold"/>
                <a:sym typeface="Canva Sans Bold"/>
              </a:rPr>
              <a:t>Utilizamos quiver3 para dibujar flechas 3D para visualizar la direccion de la corriente en cada punto de cada espiras.</a:t>
            </a:r>
          </a:p>
          <a:p>
            <a:pPr algn="ctr">
              <a:lnSpc>
                <a:spcPts val="4184"/>
              </a:lnSpc>
            </a:pPr>
          </a:p>
        </p:txBody>
      </p:sp>
      <p:sp>
        <p:nvSpPr>
          <p:cNvPr name="TextBox 17" id="17"/>
          <p:cNvSpPr txBox="true"/>
          <p:nvPr/>
        </p:nvSpPr>
        <p:spPr>
          <a:xfrm rot="0">
            <a:off x="10911479" y="3705132"/>
            <a:ext cx="6347821" cy="1751813"/>
          </a:xfrm>
          <a:prstGeom prst="rect">
            <a:avLst/>
          </a:prstGeom>
        </p:spPr>
        <p:txBody>
          <a:bodyPr anchor="t" rtlCol="false" tIns="0" lIns="0" bIns="0" rIns="0">
            <a:spAutoFit/>
          </a:bodyPr>
          <a:lstStyle/>
          <a:p>
            <a:pPr algn="ctr">
              <a:lnSpc>
                <a:spcPts val="2788"/>
              </a:lnSpc>
            </a:pPr>
            <a:r>
              <a:rPr lang="en-US" b="true" sz="2006" spc="110">
                <a:solidFill>
                  <a:srgbClr val="0A032B"/>
                </a:solidFill>
                <a:latin typeface="Canva Sans Bold"/>
                <a:ea typeface="Canva Sans Bold"/>
                <a:cs typeface="Canva Sans Bold"/>
                <a:sym typeface="Canva Sans Bold"/>
              </a:rPr>
              <a:t>Las (px, py, pz) son las posiciones en 3D de cada punto en las espiras.</a:t>
            </a:r>
          </a:p>
          <a:p>
            <a:pPr algn="ctr">
              <a:lnSpc>
                <a:spcPts val="2788"/>
              </a:lnSpc>
            </a:pPr>
            <a:r>
              <a:rPr lang="en-US" b="true" sz="2006" spc="110">
                <a:solidFill>
                  <a:srgbClr val="0A032B"/>
                </a:solidFill>
                <a:latin typeface="Canva Sans Bold"/>
                <a:ea typeface="Canva Sans Bold"/>
                <a:cs typeface="Canva Sans Bold"/>
                <a:sym typeface="Canva Sans Bold"/>
              </a:rPr>
              <a:t>Las (dx, dy, dz) son los vectores tangentes a las espiras.</a:t>
            </a:r>
          </a:p>
          <a:p>
            <a:pPr algn="ctr">
              <a:lnSpc>
                <a:spcPts val="2788"/>
              </a:lnSpc>
            </a:pPr>
          </a:p>
        </p:txBody>
      </p:sp>
      <p:sp>
        <p:nvSpPr>
          <p:cNvPr name="Freeform 18" id="18"/>
          <p:cNvSpPr/>
          <p:nvPr/>
        </p:nvSpPr>
        <p:spPr>
          <a:xfrm flipH="false" flipV="false" rot="2764616">
            <a:off x="13303279" y="3270146"/>
            <a:ext cx="1002202" cy="584221"/>
          </a:xfrm>
          <a:custGeom>
            <a:avLst/>
            <a:gdLst/>
            <a:ahLst/>
            <a:cxnLst/>
            <a:rect r="r" b="b" t="t" l="l"/>
            <a:pathLst>
              <a:path h="584221" w="1002202">
                <a:moveTo>
                  <a:pt x="0" y="0"/>
                </a:moveTo>
                <a:lnTo>
                  <a:pt x="1002203" y="0"/>
                </a:lnTo>
                <a:lnTo>
                  <a:pt x="1002203" y="584221"/>
                </a:lnTo>
                <a:lnTo>
                  <a:pt x="0" y="584221"/>
                </a:lnTo>
                <a:lnTo>
                  <a:pt x="0" y="0"/>
                </a:lnTo>
                <a:close/>
              </a:path>
            </a:pathLst>
          </a:custGeom>
          <a:blipFill>
            <a:blip r:embed="rId6"/>
            <a:stretch>
              <a:fillRect l="-230744"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DAGpbnxnZlM</dc:identifier>
  <dcterms:modified xsi:type="dcterms:W3CDTF">2011-08-01T06:04:30Z</dcterms:modified>
  <cp:revision>1</cp:revision>
  <dc:title>FRENOS MAGNÉTICOS</dc:title>
</cp:coreProperties>
</file>